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4.jpg" ContentType="image/png"/>
  <Override PartName="/ppt/media/image55.jpg" ContentType="image/png"/>
  <Override PartName="/ppt/media/image56.jpg" ContentType="image/png"/>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 id="2147483686" r:id="rId2"/>
  </p:sldMasterIdLst>
  <p:notesMasterIdLst>
    <p:notesMasterId r:id="rId21"/>
  </p:notesMasterIdLst>
  <p:handoutMasterIdLst>
    <p:handoutMasterId r:id="rId22"/>
  </p:handoutMasterIdLst>
  <p:sldIdLst>
    <p:sldId id="256" r:id="rId3"/>
    <p:sldId id="261" r:id="rId4"/>
    <p:sldId id="284" r:id="rId5"/>
    <p:sldId id="290" r:id="rId6"/>
    <p:sldId id="286" r:id="rId7"/>
    <p:sldId id="260" r:id="rId8"/>
    <p:sldId id="296" r:id="rId9"/>
    <p:sldId id="291" r:id="rId10"/>
    <p:sldId id="297" r:id="rId11"/>
    <p:sldId id="292" r:id="rId12"/>
    <p:sldId id="301" r:id="rId13"/>
    <p:sldId id="283" r:id="rId14"/>
    <p:sldId id="300" r:id="rId15"/>
    <p:sldId id="277" r:id="rId16"/>
    <p:sldId id="271" r:id="rId17"/>
    <p:sldId id="273" r:id="rId18"/>
    <p:sldId id="275" r:id="rId19"/>
    <p:sldId id="279" r:id="rId20"/>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74379"/>
    <a:srgbClr val="0054A4"/>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50C51-3603-4B95-AE2A-24699BE65C9C}" v="363" dt="2019-01-07T22:12:38.467"/>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23" autoAdjust="0"/>
    <p:restoredTop sz="94607" autoAdjust="0"/>
  </p:normalViewPr>
  <p:slideViewPr>
    <p:cSldViewPr snapToGrid="0">
      <p:cViewPr varScale="1">
        <p:scale>
          <a:sx n="72" d="100"/>
          <a:sy n="72" d="100"/>
        </p:scale>
        <p:origin x="804" y="84"/>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278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rgbClr val="0054A4"/>
              </a:solidFill>
              <a:ln w="19050">
                <a:noFill/>
              </a:ln>
              <a:effectLst/>
            </c:spPr>
            <c:extLst>
              <c:ext xmlns:c16="http://schemas.microsoft.com/office/drawing/2014/chart" uri="{C3380CC4-5D6E-409C-BE32-E72D297353CC}">
                <c16:uniqueId val="{00000001-7389-4116-BE49-3E1B5920BDBF}"/>
              </c:ext>
            </c:extLst>
          </c:dPt>
          <c:dPt>
            <c:idx val="1"/>
            <c:bubble3D val="0"/>
            <c:spPr>
              <a:solidFill>
                <a:srgbClr val="00B0F0"/>
              </a:solidFill>
              <a:ln w="19050">
                <a:noFill/>
              </a:ln>
              <a:effectLst/>
            </c:spPr>
            <c:extLst>
              <c:ext xmlns:c16="http://schemas.microsoft.com/office/drawing/2014/chart" uri="{C3380CC4-5D6E-409C-BE32-E72D297353CC}">
                <c16:uniqueId val="{00000003-7389-4116-BE49-3E1B5920BDBF}"/>
              </c:ext>
            </c:extLst>
          </c:dPt>
          <c:dPt>
            <c:idx val="2"/>
            <c:bubble3D val="0"/>
            <c:spPr>
              <a:solidFill>
                <a:schemeClr val="tx1">
                  <a:lumMod val="50000"/>
                  <a:lumOff val="50000"/>
                </a:schemeClr>
              </a:solidFill>
              <a:ln w="19050">
                <a:noFill/>
              </a:ln>
              <a:effectLst/>
            </c:spPr>
            <c:extLst>
              <c:ext xmlns:c16="http://schemas.microsoft.com/office/drawing/2014/chart" uri="{C3380CC4-5D6E-409C-BE32-E72D297353CC}">
                <c16:uniqueId val="{00000005-7389-4116-BE49-3E1B5920BDBF}"/>
              </c:ext>
            </c:extLst>
          </c:dPt>
          <c:dLbls>
            <c:dLbl>
              <c:idx val="0"/>
              <c:layout>
                <c:manualLayout>
                  <c:x val="4.698224024235706E-2"/>
                  <c:y val="8.8081218418740628E-2"/>
                </c:manualLayout>
              </c:layout>
              <c:tx>
                <c:rich>
                  <a:bodyPr/>
                  <a:lstStyle/>
                  <a:p>
                    <a:r>
                      <a:rPr lang="en-US" dirty="0"/>
                      <a:t>60%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9-4116-BE49-3E1B5920BDBF}"/>
                </c:ext>
              </c:extLst>
            </c:dLbl>
            <c:dLbl>
              <c:idx val="1"/>
              <c:layout>
                <c:manualLayout>
                  <c:x val="-5.5524465740967477E-2"/>
                  <c:y val="6.9036630652526437E-2"/>
                </c:manualLayout>
              </c:layout>
              <c:tx>
                <c:rich>
                  <a:bodyPr/>
                  <a:lstStyle/>
                  <a:p>
                    <a:r>
                      <a:rPr lang="en-US" dirty="0"/>
                      <a:t>30%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89-4116-BE49-3E1B5920BDBF}"/>
                </c:ext>
              </c:extLst>
            </c:dLbl>
            <c:dLbl>
              <c:idx val="2"/>
              <c:layout>
                <c:manualLayout>
                  <c:x val="-2.9897789245136312E-2"/>
                  <c:y val="-9.0461791889517404E-2"/>
                </c:manualLayout>
              </c:layout>
              <c:tx>
                <c:rich>
                  <a:bodyPr/>
                  <a:lstStyle/>
                  <a:p>
                    <a:r>
                      <a:rPr lang="en-US" dirty="0"/>
                      <a:t>10%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89-4116-BE49-3E1B5920BDBF}"/>
                </c:ext>
              </c:extLst>
            </c:dLbl>
            <c:numFmt formatCode="#,##0\ &quot;€&quot;"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bg1"/>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Sheet1!$B$2:$B$4</c:f>
              <c:numCache>
                <c:formatCode>General</c:formatCode>
                <c:ptCount val="3"/>
                <c:pt idx="0">
                  <c:v>0.6</c:v>
                </c:pt>
                <c:pt idx="1">
                  <c:v>0.3</c:v>
                </c:pt>
                <c:pt idx="2">
                  <c:v>0.1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Πωλήσεις</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Μέρος 1</c:v>
                      </c:pt>
                      <c:pt idx="1">
                        <c:v>Μέρος 2</c:v>
                      </c:pt>
                      <c:pt idx="2">
                        <c:v>Μέρος 3</c:v>
                      </c:pt>
                    </c:strCache>
                  </c:strRef>
                </c15:cat>
              </c15:filteredCategoryTitle>
            </c:ext>
            <c:ext xmlns:c16="http://schemas.microsoft.com/office/drawing/2014/chart" uri="{C3380CC4-5D6E-409C-BE32-E72D297353CC}">
              <c16:uniqueId val="{00000008-7389-4116-BE49-3E1B5920BDBF}"/>
            </c:ext>
          </c:extLst>
        </c:ser>
        <c:dLbls>
          <c:showLegendKey val="0"/>
          <c:showVal val="0"/>
          <c:showCatName val="0"/>
          <c:showSerName val="0"/>
          <c:showPercent val="0"/>
          <c:showBubbleSize val="0"/>
          <c:showLeaderLines val="0"/>
        </c:dLbls>
        <c:firstSliceAng val="11"/>
        <c:holeSize val="1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Σύμβολο κράτησης θέσης κεφαλίδας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1A6ECAD-F3DA-4EB1-ACF4-A95663B73265}" type="datetime1">
              <a:rPr lang="el-GR" smtClean="0"/>
              <a:t>8/1/2019</a:t>
            </a:fld>
            <a:endParaRPr lang="el-GR" dirty="0"/>
          </a:p>
        </p:txBody>
      </p:sp>
      <p:sp>
        <p:nvSpPr>
          <p:cNvPr id="4" name="Θέση υποσέλιδου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5" name="Θέση αριθμού διαφάνειας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l-GR" smtClean="0"/>
              <a:t>‹#›</a:t>
            </a:fld>
            <a:endParaRPr lang="el-G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Σύμβολο κράτησης θέσης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dirty="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4B23A55-CC17-4034-83E6-379EFDCC3EEE}" type="datetime1">
              <a:rPr lang="el-GR" smtClean="0"/>
              <a:t>8/1/2019</a:t>
            </a:fld>
            <a:endParaRPr lang="el-GR" dirty="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dirty="0"/>
          </a:p>
        </p:txBody>
      </p:sp>
      <p:sp>
        <p:nvSpPr>
          <p:cNvPr id="5" name="Σύμβολο κράτησης θέσης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GR" dirty="0"/>
              <a:t>Επεξεργασία στυλ κειμένου υποδείγματος</a:t>
            </a:r>
          </a:p>
          <a:p>
            <a:pPr lvl="1" rtl="0"/>
            <a:r>
              <a:rPr lang="el-GR" dirty="0"/>
              <a:t>Δεύτερου επιπέδου</a:t>
            </a:r>
          </a:p>
          <a:p>
            <a:pPr lvl="2" rtl="0"/>
            <a:r>
              <a:rPr lang="el-GR" dirty="0"/>
              <a:t>Τρίτου επιπέδου</a:t>
            </a:r>
          </a:p>
          <a:p>
            <a:pPr lvl="3" rtl="0"/>
            <a:r>
              <a:rPr lang="el-GR" dirty="0"/>
              <a:t>Τέταρτου επιπέδου</a:t>
            </a:r>
          </a:p>
          <a:p>
            <a:pPr lvl="4" rtl="0"/>
            <a:r>
              <a:rPr lang="el-GR" dirty="0"/>
              <a:t>Πέμπτου επιπέδου</a:t>
            </a:r>
          </a:p>
        </p:txBody>
      </p:sp>
      <p:sp>
        <p:nvSpPr>
          <p:cNvPr id="6" name="Σύμβολο κράτησης θέσης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dirty="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649DAF-093F-4482-AA38-346E9A2DEE94}" type="slidenum">
              <a:rPr lang="el-GR" smtClean="0"/>
              <a:t>‹#›</a:t>
            </a:fld>
            <a:endParaRPr lang="el-GR"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a:t>
            </a:fld>
            <a:endParaRPr lang="el-GR" dirty="0"/>
          </a:p>
        </p:txBody>
      </p:sp>
    </p:spTree>
    <p:extLst>
      <p:ext uri="{BB962C8B-B14F-4D97-AF65-F5344CB8AC3E}">
        <p14:creationId xmlns:p14="http://schemas.microsoft.com/office/powerpoint/2010/main" val="389019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16</a:t>
            </a:fld>
            <a:endParaRPr lang="el-GR" dirty="0"/>
          </a:p>
        </p:txBody>
      </p:sp>
    </p:spTree>
    <p:extLst>
      <p:ext uri="{BB962C8B-B14F-4D97-AF65-F5344CB8AC3E}">
        <p14:creationId xmlns:p14="http://schemas.microsoft.com/office/powerpoint/2010/main" val="200477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17</a:t>
            </a:fld>
            <a:endParaRPr lang="el-GR" dirty="0"/>
          </a:p>
        </p:txBody>
      </p:sp>
    </p:spTree>
    <p:extLst>
      <p:ext uri="{BB962C8B-B14F-4D97-AF65-F5344CB8AC3E}">
        <p14:creationId xmlns:p14="http://schemas.microsoft.com/office/powerpoint/2010/main" val="402497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18</a:t>
            </a:fld>
            <a:endParaRPr lang="el-GR" dirty="0"/>
          </a:p>
        </p:txBody>
      </p:sp>
    </p:spTree>
    <p:extLst>
      <p:ext uri="{BB962C8B-B14F-4D97-AF65-F5344CB8AC3E}">
        <p14:creationId xmlns:p14="http://schemas.microsoft.com/office/powerpoint/2010/main" val="39554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2</a:t>
            </a:fld>
            <a:endParaRPr lang="el-GR" dirty="0"/>
          </a:p>
        </p:txBody>
      </p:sp>
    </p:spTree>
    <p:extLst>
      <p:ext uri="{BB962C8B-B14F-4D97-AF65-F5344CB8AC3E}">
        <p14:creationId xmlns:p14="http://schemas.microsoft.com/office/powerpoint/2010/main" val="400292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3</a:t>
            </a:fld>
            <a:endParaRPr lang="el-GR" dirty="0"/>
          </a:p>
        </p:txBody>
      </p:sp>
    </p:spTree>
    <p:extLst>
      <p:ext uri="{BB962C8B-B14F-4D97-AF65-F5344CB8AC3E}">
        <p14:creationId xmlns:p14="http://schemas.microsoft.com/office/powerpoint/2010/main" val="1294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5</a:t>
            </a:fld>
            <a:endParaRPr lang="el-GR" dirty="0"/>
          </a:p>
        </p:txBody>
      </p:sp>
    </p:spTree>
    <p:extLst>
      <p:ext uri="{BB962C8B-B14F-4D97-AF65-F5344CB8AC3E}">
        <p14:creationId xmlns:p14="http://schemas.microsoft.com/office/powerpoint/2010/main" val="273499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dirty="0"/>
          </a:p>
        </p:txBody>
      </p:sp>
      <p:sp>
        <p:nvSpPr>
          <p:cNvPr id="4" name="Θέση αριθμού διαφάνειας 3"/>
          <p:cNvSpPr>
            <a:spLocks noGrp="1"/>
          </p:cNvSpPr>
          <p:nvPr>
            <p:ph type="sldNum" sz="quarter" idx="10"/>
          </p:nvPr>
        </p:nvSpPr>
        <p:spPr/>
        <p:txBody>
          <a:bodyPr rtlCol="0"/>
          <a:lstStyle/>
          <a:p>
            <a:pPr rtl="0"/>
            <a:fld id="{B8649DAF-093F-4482-AA38-346E9A2DEE94}" type="slidenum">
              <a:rPr lang="el-GR" smtClean="0"/>
              <a:t>6</a:t>
            </a:fld>
            <a:endParaRPr lang="el-GR" dirty="0"/>
          </a:p>
        </p:txBody>
      </p:sp>
    </p:spTree>
    <p:extLst>
      <p:ext uri="{BB962C8B-B14F-4D97-AF65-F5344CB8AC3E}">
        <p14:creationId xmlns:p14="http://schemas.microsoft.com/office/powerpoint/2010/main" val="194780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10</a:t>
            </a:fld>
            <a:endParaRPr lang="el-GR" dirty="0"/>
          </a:p>
        </p:txBody>
      </p:sp>
    </p:spTree>
    <p:extLst>
      <p:ext uri="{BB962C8B-B14F-4D97-AF65-F5344CB8AC3E}">
        <p14:creationId xmlns:p14="http://schemas.microsoft.com/office/powerpoint/2010/main" val="46132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12</a:t>
            </a:fld>
            <a:endParaRPr lang="el-GR" dirty="0"/>
          </a:p>
        </p:txBody>
      </p:sp>
    </p:spTree>
    <p:extLst>
      <p:ext uri="{BB962C8B-B14F-4D97-AF65-F5344CB8AC3E}">
        <p14:creationId xmlns:p14="http://schemas.microsoft.com/office/powerpoint/2010/main" val="339456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14</a:t>
            </a:fld>
            <a:endParaRPr lang="el-GR" dirty="0"/>
          </a:p>
        </p:txBody>
      </p:sp>
    </p:spTree>
    <p:extLst>
      <p:ext uri="{BB962C8B-B14F-4D97-AF65-F5344CB8AC3E}">
        <p14:creationId xmlns:p14="http://schemas.microsoft.com/office/powerpoint/2010/main" val="2543502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pPr rtl="0"/>
            <a:fld id="{B8649DAF-093F-4482-AA38-346E9A2DEE94}" type="slidenum">
              <a:rPr lang="el-GR" smtClean="0"/>
              <a:t>15</a:t>
            </a:fld>
            <a:endParaRPr lang="el-GR" dirty="0"/>
          </a:p>
        </p:txBody>
      </p:sp>
    </p:spTree>
    <p:extLst>
      <p:ext uri="{BB962C8B-B14F-4D97-AF65-F5344CB8AC3E}">
        <p14:creationId xmlns:p14="http://schemas.microsoft.com/office/powerpoint/2010/main" val="67359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Διαφάνεια τίτλου">
    <p:spTree>
      <p:nvGrpSpPr>
        <p:cNvPr id="1" name=""/>
        <p:cNvGrpSpPr/>
        <p:nvPr/>
      </p:nvGrpSpPr>
      <p:grpSpPr>
        <a:xfrm>
          <a:off x="0" y="0"/>
          <a:ext cx="0" cy="0"/>
          <a:chOff x="0" y="0"/>
          <a:chExt cx="0" cy="0"/>
        </a:xfrm>
      </p:grpSpPr>
      <p:sp>
        <p:nvSpPr>
          <p:cNvPr id="32" name="Θέση εικόνας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el-GR" dirty="0"/>
              <a:t>Εισαγωγή ή μεταφορά και απόθεση εικόνας εδώ</a:t>
            </a:r>
          </a:p>
        </p:txBody>
      </p:sp>
      <p:sp>
        <p:nvSpPr>
          <p:cNvPr id="2" name="Τίτλος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el-GR" dirty="0"/>
              <a:t>Κάντε κλικ για επεξεργασία του στυλ τίτλου υποδείγματος</a:t>
            </a:r>
          </a:p>
        </p:txBody>
      </p:sp>
      <p:sp>
        <p:nvSpPr>
          <p:cNvPr id="3" name="Υπότιτλος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l-GR"/>
              <a:t>Κάντε κλικ για να επεξεργαστείτε τον υπότιτλο του υποδείγματος</a:t>
            </a:r>
            <a:endParaRPr lang="el-GR"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Προσαρμοσμένη διάταξ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46CC2D-B11B-4F80-91BF-105E350F150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υποσέλιδου 2">
            <a:extLst>
              <a:ext uri="{FF2B5EF4-FFF2-40B4-BE49-F238E27FC236}">
                <a16:creationId xmlns:a16="http://schemas.microsoft.com/office/drawing/2014/main" id="{CBD28FF6-A7BB-4F5A-9CBB-3181507C5ACB}"/>
              </a:ext>
            </a:extLst>
          </p:cNvPr>
          <p:cNvSpPr>
            <a:spLocks noGrp="1"/>
          </p:cNvSpPr>
          <p:nvPr>
            <p:ph type="ftr" sz="quarter" idx="10"/>
          </p:nvPr>
        </p:nvSpPr>
        <p:spPr/>
        <p:txBody>
          <a:bodyPr/>
          <a:lstStyle/>
          <a:p>
            <a:pPr rtl="0"/>
            <a:r>
              <a:rPr lang="el-GR"/>
              <a:t>Προσθέστε υποσέλιδο</a:t>
            </a:r>
            <a:endParaRPr lang="el-GR" dirty="0"/>
          </a:p>
        </p:txBody>
      </p:sp>
      <p:sp>
        <p:nvSpPr>
          <p:cNvPr id="4" name="Θέση αριθμού διαφάνειας 3">
            <a:extLst>
              <a:ext uri="{FF2B5EF4-FFF2-40B4-BE49-F238E27FC236}">
                <a16:creationId xmlns:a16="http://schemas.microsoft.com/office/drawing/2014/main" id="{D8BB7837-6141-4812-A587-A8EDB9D3E66E}"/>
              </a:ext>
            </a:extLst>
          </p:cNvPr>
          <p:cNvSpPr>
            <a:spLocks noGrp="1"/>
          </p:cNvSpPr>
          <p:nvPr>
            <p:ph type="sldNum" sz="quarter" idx="11"/>
          </p:nvPr>
        </p:nvSpPr>
        <p:spPr/>
        <p:txBody>
          <a:bodyPr/>
          <a:lstStyle/>
          <a:p>
            <a:pPr rtl="0"/>
            <a:fld id="{19B51A1E-902D-48AF-9020-955120F399B6}" type="slidenum">
              <a:rPr lang="el-GR" smtClean="0"/>
              <a:pPr/>
              <a:t>‹#›</a:t>
            </a:fld>
            <a:endParaRPr lang="el-GR" dirty="0"/>
          </a:p>
        </p:txBody>
      </p:sp>
    </p:spTree>
    <p:extLst>
      <p:ext uri="{BB962C8B-B14F-4D97-AF65-F5344CB8AC3E}">
        <p14:creationId xmlns:p14="http://schemas.microsoft.com/office/powerpoint/2010/main" val="3452570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Προσαρμοσμένη διάταξ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02F7F4-1A3E-4288-9DD0-D7D3707BC7E3}"/>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υποσέλιδου 2">
            <a:extLst>
              <a:ext uri="{FF2B5EF4-FFF2-40B4-BE49-F238E27FC236}">
                <a16:creationId xmlns:a16="http://schemas.microsoft.com/office/drawing/2014/main" id="{4F331EA4-8585-4F49-AB8C-85D90ED0B155}"/>
              </a:ext>
            </a:extLst>
          </p:cNvPr>
          <p:cNvSpPr>
            <a:spLocks noGrp="1"/>
          </p:cNvSpPr>
          <p:nvPr>
            <p:ph type="ftr" sz="quarter" idx="10"/>
          </p:nvPr>
        </p:nvSpPr>
        <p:spPr/>
        <p:txBody>
          <a:bodyPr/>
          <a:lstStyle/>
          <a:p>
            <a:pPr rtl="0"/>
            <a:r>
              <a:rPr lang="el-GR"/>
              <a:t>Προσθέστε υποσέλιδο</a:t>
            </a:r>
            <a:endParaRPr lang="el-GR" dirty="0"/>
          </a:p>
        </p:txBody>
      </p:sp>
      <p:sp>
        <p:nvSpPr>
          <p:cNvPr id="4" name="Θέση αριθμού διαφάνειας 3">
            <a:extLst>
              <a:ext uri="{FF2B5EF4-FFF2-40B4-BE49-F238E27FC236}">
                <a16:creationId xmlns:a16="http://schemas.microsoft.com/office/drawing/2014/main" id="{9E982DA7-AE09-4909-9BBB-58155D259800}"/>
              </a:ext>
            </a:extLst>
          </p:cNvPr>
          <p:cNvSpPr>
            <a:spLocks noGrp="1"/>
          </p:cNvSpPr>
          <p:nvPr>
            <p:ph type="sldNum" sz="quarter" idx="11"/>
          </p:nvPr>
        </p:nvSpPr>
        <p:spPr/>
        <p:txBody>
          <a:bodyPr/>
          <a:lstStyle/>
          <a:p>
            <a:pPr rtl="0"/>
            <a:fld id="{19B51A1E-902D-48AF-9020-955120F399B6}" type="slidenum">
              <a:rPr lang="el-GR" smtClean="0"/>
              <a:pPr/>
              <a:t>‹#›</a:t>
            </a:fld>
            <a:endParaRPr lang="el-GR" dirty="0"/>
          </a:p>
        </p:txBody>
      </p:sp>
    </p:spTree>
    <p:extLst>
      <p:ext uri="{BB962C8B-B14F-4D97-AF65-F5344CB8AC3E}">
        <p14:creationId xmlns:p14="http://schemas.microsoft.com/office/powerpoint/2010/main" val="3763451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Ψηφιακό προϊόν">
    <p:spTree>
      <p:nvGrpSpPr>
        <p:cNvPr id="1" name=""/>
        <p:cNvGrpSpPr/>
        <p:nvPr/>
      </p:nvGrpSpPr>
      <p:grpSpPr>
        <a:xfrm>
          <a:off x="0" y="0"/>
          <a:ext cx="0" cy="0"/>
          <a:chOff x="0" y="0"/>
          <a:chExt cx="0" cy="0"/>
        </a:xfrm>
      </p:grpSpPr>
      <p:sp>
        <p:nvSpPr>
          <p:cNvPr id="24" name="Ελεύθερη σχεδίαση: Σχήμα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5" name="Ελεύθερη σχεδίαση: Σχήμα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6" name="Ελεύθερη σχεδίαση: Σχήμα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7" name="Ελεύθερη σχεδίαση: Σχήμα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8" name="Ελεύθερη σχεδίαση: Σχήμα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9" name="Ελεύθερη σχεδίαση: Σχήμα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0" name="Ελεύθερη σχεδίαση: Σχήμα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1" name="Ελεύθερη σχεδίαση: Σχήμα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2" name="Ελεύθερη σχεδίαση: Σχήμα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3" name="Ελεύθερη σχεδίαση: Σχήμα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4" name="Ελεύθερη σχεδίαση: Σχήμα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5" name="Ελεύθερη σχεδίαση: Σχήμα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6" name="Ελεύθερη σχεδίαση: Σχήμα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7" name="Ελεύθερη σχεδίαση: Σχήμα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grpSp>
        <p:nvGrpSpPr>
          <p:cNvPr id="43" name="Ομάδα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Στρογγυλεμένο ορθογώνιο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l-GR" dirty="0"/>
            </a:p>
          </p:txBody>
        </p:sp>
        <p:sp>
          <p:nvSpPr>
            <p:cNvPr id="45" name="Στρογγυλεμένο ορθογώνιο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6" name="Ορθογώνιο: Στρογγυλεμένες γωνίες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7" name="Στρογγυλεμένο ορθογώνιο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8" name="Στρογγυλεμένο ορθογώνιο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l-GR" dirty="0"/>
            </a:p>
          </p:txBody>
        </p:sp>
        <p:sp>
          <p:nvSpPr>
            <p:cNvPr id="49" name="Έλλειψη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l-GR" dirty="0"/>
            </a:p>
          </p:txBody>
        </p:sp>
        <p:sp>
          <p:nvSpPr>
            <p:cNvPr id="50" name="Έλλειψη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l-GR" dirty="0"/>
            </a:p>
          </p:txBody>
        </p:sp>
        <p:sp>
          <p:nvSpPr>
            <p:cNvPr id="51" name="Έλλειψη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l-GR" dirty="0"/>
            </a:p>
          </p:txBody>
        </p:sp>
      </p:grpSp>
      <p:sp>
        <p:nvSpPr>
          <p:cNvPr id="3" name="Θέση περιεχομένου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el-GR" dirty="0"/>
              <a:t>Εδώ μπορεί να μπει κείμενο με επισήμανση</a:t>
            </a:r>
          </a:p>
        </p:txBody>
      </p:sp>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εικόνας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l-GR" dirty="0"/>
              <a:t>Εισαγωγή ή μεταφορά και απόθεση εικόνας εδώ</a:t>
            </a:r>
          </a:p>
        </p:txBody>
      </p:sp>
      <p:sp>
        <p:nvSpPr>
          <p:cNvPr id="9" name="Θέση κειμένου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Tree>
    <p:extLst>
      <p:ext uri="{BB962C8B-B14F-4D97-AF65-F5344CB8AC3E}">
        <p14:creationId xmlns:p14="http://schemas.microsoft.com/office/powerpoint/2010/main" val="333628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3 κουκκίδες εικόνων στήλης">
    <p:spTree>
      <p:nvGrpSpPr>
        <p:cNvPr id="1" name=""/>
        <p:cNvGrpSpPr/>
        <p:nvPr/>
      </p:nvGrpSpPr>
      <p:grpSpPr>
        <a:xfrm>
          <a:off x="0" y="0"/>
          <a:ext cx="0" cy="0"/>
          <a:chOff x="0" y="0"/>
          <a:chExt cx="0" cy="0"/>
        </a:xfrm>
      </p:grpSpPr>
      <p:sp>
        <p:nvSpPr>
          <p:cNvPr id="18" name="Έλλειψη 17">
            <a:extLst>
              <a:ext uri="{FF2B5EF4-FFF2-40B4-BE49-F238E27FC236}">
                <a16:creationId xmlns:a16="http://schemas.microsoft.com/office/drawing/2014/main"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7" name="Έλλειψη 16">
            <a:extLst>
              <a:ext uri="{FF2B5EF4-FFF2-40B4-BE49-F238E27FC236}">
                <a16:creationId xmlns:a16="http://schemas.microsoft.com/office/drawing/2014/main"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9" name="Έλλειψη 18">
            <a:extLst>
              <a:ext uri="{FF2B5EF4-FFF2-40B4-BE49-F238E27FC236}">
                <a16:creationId xmlns:a16="http://schemas.microsoft.com/office/drawing/2014/main"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el-GR" dirty="0"/>
              <a:t>Περιγραφή κουκκίδας</a:t>
            </a:r>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el-GR" dirty="0"/>
              <a:t>Περιγραφή κουκκίδας</a:t>
            </a:r>
          </a:p>
        </p:txBody>
      </p:sp>
      <p:sp>
        <p:nvSpPr>
          <p:cNvPr id="15" name="Θέση κειμένου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el-GR" dirty="0"/>
              <a:t>Περιγραφή κουκκίδας</a:t>
            </a:r>
          </a:p>
        </p:txBody>
      </p:sp>
      <p:sp>
        <p:nvSpPr>
          <p:cNvPr id="10" name="Θέση κειμένου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el-GR" dirty="0"/>
              <a:t>Κουκκίδα 2</a:t>
            </a:r>
          </a:p>
        </p:txBody>
      </p:sp>
      <p:sp>
        <p:nvSpPr>
          <p:cNvPr id="12" name="Θέση κειμένου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el-GR" dirty="0"/>
              <a:t>Κουκκίδα 3</a:t>
            </a:r>
          </a:p>
        </p:txBody>
      </p:sp>
      <p:sp>
        <p:nvSpPr>
          <p:cNvPr id="16" name="Θέση κειμένου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el-GR" dirty="0"/>
              <a:t>Κουκκίδα 4</a:t>
            </a:r>
          </a:p>
        </p:txBody>
      </p:sp>
      <p:sp>
        <p:nvSpPr>
          <p:cNvPr id="9" name="Θέση κειμένου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Δευτερεύουσα κεφαλίδα</a:t>
            </a:r>
          </a:p>
        </p:txBody>
      </p:sp>
      <p:sp>
        <p:nvSpPr>
          <p:cNvPr id="20" name="Θέση εικόνας 3">
            <a:extLst>
              <a:ext uri="{FF2B5EF4-FFF2-40B4-BE49-F238E27FC236}">
                <a16:creationId xmlns:a16="http://schemas.microsoft.com/office/drawing/2014/main" id="{06B6D0B6-0884-CD46-A1B0-9FED03C22626}"/>
              </a:ext>
            </a:extLst>
          </p:cNvPr>
          <p:cNvSpPr>
            <a:spLocks noGrp="1"/>
          </p:cNvSpPr>
          <p:nvPr>
            <p:ph type="pic" sz="quarter" idx="27"/>
          </p:nvPr>
        </p:nvSpPr>
        <p:spPr>
          <a:xfrm>
            <a:off x="2724708"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21" name="Θέση εικόνας 3">
            <a:extLst>
              <a:ext uri="{FF2B5EF4-FFF2-40B4-BE49-F238E27FC236}">
                <a16:creationId xmlns:a16="http://schemas.microsoft.com/office/drawing/2014/main" id="{BAAC12A0-90C3-984B-A8FC-7EB4AA432E3A}"/>
              </a:ext>
            </a:extLst>
          </p:cNvPr>
          <p:cNvSpPr>
            <a:spLocks noGrp="1"/>
          </p:cNvSpPr>
          <p:nvPr>
            <p:ph type="pic" sz="quarter" idx="28"/>
          </p:nvPr>
        </p:nvSpPr>
        <p:spPr>
          <a:xfrm>
            <a:off x="5672402"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22" name="Θέση εικόνας 3">
            <a:extLst>
              <a:ext uri="{FF2B5EF4-FFF2-40B4-BE49-F238E27FC236}">
                <a16:creationId xmlns:a16="http://schemas.microsoft.com/office/drawing/2014/main" id="{51565942-8816-734B-BEEE-1258F13B66DA}"/>
              </a:ext>
            </a:extLst>
          </p:cNvPr>
          <p:cNvSpPr>
            <a:spLocks noGrp="1"/>
          </p:cNvSpPr>
          <p:nvPr>
            <p:ph type="pic" sz="quarter" idx="29"/>
          </p:nvPr>
        </p:nvSpPr>
        <p:spPr>
          <a:xfrm>
            <a:off x="8621493" y="2358090"/>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Tree>
    <p:extLst>
      <p:ext uri="{BB962C8B-B14F-4D97-AF65-F5344CB8AC3E}">
        <p14:creationId xmlns:p14="http://schemas.microsoft.com/office/powerpoint/2010/main" val="92225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Επιλογή μεγάλων αριθμών 1">
    <p:spTree>
      <p:nvGrpSpPr>
        <p:cNvPr id="1" name=""/>
        <p:cNvGrpSpPr/>
        <p:nvPr/>
      </p:nvGrpSpPr>
      <p:grpSpPr>
        <a:xfrm>
          <a:off x="0" y="0"/>
          <a:ext cx="0" cy="0"/>
          <a:chOff x="0" y="0"/>
          <a:chExt cx="0" cy="0"/>
        </a:xfrm>
      </p:grpSpPr>
      <p:sp>
        <p:nvSpPr>
          <p:cNvPr id="18" name="Ελεύθερη σχεδίαση: Σχήμα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Τίτλος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περιεχομένου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8" name="Θέση υποσέλιδου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9" name="Θέση αριθμού διαφάνειας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6" name="Θέση κειμένου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9" name="Θέση κειμένου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rtlCol="0"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el-GR" dirty="0"/>
              <a:t>1</a:t>
            </a:r>
          </a:p>
        </p:txBody>
      </p:sp>
      <p:sp>
        <p:nvSpPr>
          <p:cNvPr id="21" name="Θέση κειμένου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rtlCol="0" anchor="ctr"/>
          <a:lstStyle>
            <a:lvl1pPr marL="0" indent="0">
              <a:buNone/>
              <a:defRPr sz="8000" b="1" i="0">
                <a:latin typeface="+mj-lt"/>
              </a:defRPr>
            </a:lvl1pPr>
          </a:lstStyle>
          <a:p>
            <a:pPr lvl="0" rtl="0"/>
            <a:r>
              <a:rPr lang="el-GR" dirty="0"/>
              <a:t>2</a:t>
            </a:r>
          </a:p>
        </p:txBody>
      </p:sp>
    </p:spTree>
    <p:extLst>
      <p:ext uri="{BB962C8B-B14F-4D97-AF65-F5344CB8AC3E}">
        <p14:creationId xmlns:p14="http://schemas.microsoft.com/office/powerpoint/2010/main" val="3176449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κειμένου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Επεξεργασία στυλ υποδείγματος κειμένου</a:t>
            </a:r>
          </a:p>
        </p:txBody>
      </p:sp>
      <p:sp>
        <p:nvSpPr>
          <p:cNvPr id="4" name="Θέση περιεχομένου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0" name="Θέση υποσέλιδου 9">
            <a:extLst>
              <a:ext uri="{FF2B5EF4-FFF2-40B4-BE49-F238E27FC236}">
                <a16:creationId xmlns:a16="http://schemas.microsoft.com/office/drawing/2014/main"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11" name="Σύμβολο κράτησης θέσης αριθμού διαφάνειας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8" name="Θέση κειμένου 7">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1584325"/>
            <a:ext cx="5472113" cy="46069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2" name="Θέση κειμένου 11">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el-GR"/>
              <a:t>Επεξεργασία στυλ υποδείγματος κειμένου</a:t>
            </a:r>
          </a:p>
        </p:txBody>
      </p:sp>
    </p:spTree>
    <p:extLst>
      <p:ext uri="{BB962C8B-B14F-4D97-AF65-F5344CB8AC3E}">
        <p14:creationId xmlns:p14="http://schemas.microsoft.com/office/powerpoint/2010/main" val="2139098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στήλες σε πλαίσι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περιεχομένου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1" name="Θέση κειμένου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9" name="Θέση κειμένου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Δευτερεύουσα κεφαλίδα</a:t>
            </a:r>
          </a:p>
        </p:txBody>
      </p:sp>
      <p:sp>
        <p:nvSpPr>
          <p:cNvPr id="6" name="Θέση κειμένου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el-GR" dirty="0"/>
              <a:t>Τίτλος ενότητας 1</a:t>
            </a:r>
          </a:p>
        </p:txBody>
      </p:sp>
      <p:sp>
        <p:nvSpPr>
          <p:cNvPr id="12" name="Θέση κειμένου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el-GR" dirty="0"/>
              <a:t>Τίτλος ενότητας 2</a:t>
            </a:r>
          </a:p>
        </p:txBody>
      </p:sp>
      <p:sp>
        <p:nvSpPr>
          <p:cNvPr id="14" name="Θέση κειμένου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el-GR" dirty="0"/>
              <a:t>Τίτλος ενότητας 3</a:t>
            </a:r>
          </a:p>
        </p:txBody>
      </p:sp>
    </p:spTree>
    <p:extLst>
      <p:ext uri="{BB962C8B-B14F-4D97-AF65-F5344CB8AC3E}">
        <p14:creationId xmlns:p14="http://schemas.microsoft.com/office/powerpoint/2010/main" val="3755733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Λωρίδα χρόν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6" name="Σύμβολο κράτησης θέσης υποσέλιδου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7" name="Θέση αριθμού διαφάνειας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13" name="Θέση κειμένου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Δευτερεύουσα κεφαλίδα</a:t>
            </a:r>
          </a:p>
        </p:txBody>
      </p:sp>
      <p:cxnSp>
        <p:nvCxnSpPr>
          <p:cNvPr id="15" name="Ευθύγραμμο βέλος σύνδεσης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Θέση κειμένου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l-GR" dirty="0"/>
              <a:t>Έτος</a:t>
            </a:r>
          </a:p>
        </p:txBody>
      </p:sp>
      <p:sp>
        <p:nvSpPr>
          <p:cNvPr id="17" name="Θέση κειμένου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21" name="Θέση κειμένου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22" name="Θέση κειμένου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25" name="Θέση κειμένου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26" name="Θέση κειμένου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el-GR" dirty="0"/>
              <a:t>Έτος</a:t>
            </a:r>
          </a:p>
        </p:txBody>
      </p:sp>
      <p:sp>
        <p:nvSpPr>
          <p:cNvPr id="28" name="Θέση κειμένου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0" name="Θέση κειμένου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1" name="Θέση κειμένου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2" name="Θέση κειμένου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3" name="Θέση κειμένου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4" name="Θέση κειμένου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5" name="Θέση κειμένου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6" name="Θέση κειμένου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7" name="Θέση κειμένου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8" name="Θέση κειμένου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39" name="Θέση κειμένου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0" name="Θέση κειμένου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1" name="Θέση κειμένου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2" name="Θέση κειμένου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3" name="Θέση κειμένου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4" name="Θέση κειμένου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5" name="Θέση κειμένου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6" name="Θέση κειμένου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7" name="Θέση κειμένου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8" name="Θέση κειμένου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el-GR" dirty="0"/>
              <a:t>ΜΜ</a:t>
            </a:r>
          </a:p>
        </p:txBody>
      </p:sp>
      <p:sp>
        <p:nvSpPr>
          <p:cNvPr id="49" name="Θέση κειμένου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el-GR" dirty="0"/>
              <a:t>Τίτλος στοιχείου</a:t>
            </a:r>
          </a:p>
        </p:txBody>
      </p:sp>
      <p:sp>
        <p:nvSpPr>
          <p:cNvPr id="50" name="Θέση κειμένου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el-GR" dirty="0"/>
              <a:t>Μήνας, Έτος</a:t>
            </a:r>
          </a:p>
        </p:txBody>
      </p:sp>
    </p:spTree>
    <p:extLst>
      <p:ext uri="{BB962C8B-B14F-4D97-AF65-F5344CB8AC3E}">
        <p14:creationId xmlns:p14="http://schemas.microsoft.com/office/powerpoint/2010/main" val="9067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Μέλη ομάδας 3">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rtlCol="0"/>
          <a:lstStyle>
            <a:lvl1pPr marL="0" indent="0" algn="l">
              <a:buNone/>
              <a:defRPr sz="1600"/>
            </a:lvl1pPr>
          </a:lstStyle>
          <a:p>
            <a:pPr lvl="0" rtl="0"/>
            <a:r>
              <a:rPr lang="el-GR" dirty="0"/>
              <a:t>Τίτλος</a:t>
            </a:r>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rtlCol="0"/>
          <a:lstStyle>
            <a:lvl1pPr marL="0" indent="0" algn="l">
              <a:buNone/>
              <a:defRPr sz="1600"/>
            </a:lvl1pPr>
          </a:lstStyle>
          <a:p>
            <a:pPr lvl="0" rtl="0"/>
            <a:r>
              <a:rPr lang="el-GR" dirty="0"/>
              <a:t>Τίτλος</a:t>
            </a:r>
          </a:p>
        </p:txBody>
      </p:sp>
      <p:sp>
        <p:nvSpPr>
          <p:cNvPr id="15" name="Θέση κειμένου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rtlCol="0"/>
          <a:lstStyle>
            <a:lvl1pPr marL="0" indent="0" algn="l">
              <a:buNone/>
              <a:defRPr sz="1600"/>
            </a:lvl1pPr>
          </a:lstStyle>
          <a:p>
            <a:pPr lvl="0" rtl="0"/>
            <a:r>
              <a:rPr lang="el-GR" dirty="0"/>
              <a:t>Τίτλος</a:t>
            </a:r>
          </a:p>
        </p:txBody>
      </p:sp>
      <p:sp>
        <p:nvSpPr>
          <p:cNvPr id="10" name="Θέση κειμένου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rtlCol="0"/>
          <a:lstStyle>
            <a:lvl1pPr marL="0" indent="0" algn="l">
              <a:buNone/>
              <a:defRPr b="1">
                <a:latin typeface="+mj-lt"/>
              </a:defRPr>
            </a:lvl1pPr>
          </a:lstStyle>
          <a:p>
            <a:pPr lvl="0" rtl="0"/>
            <a:r>
              <a:rPr lang="el-GR" dirty="0"/>
              <a:t>Όνομα</a:t>
            </a:r>
          </a:p>
        </p:txBody>
      </p:sp>
      <p:sp>
        <p:nvSpPr>
          <p:cNvPr id="12" name="Θέση κειμένου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rtlCol="0"/>
          <a:lstStyle>
            <a:lvl1pPr marL="0" indent="0" algn="l">
              <a:buNone/>
              <a:defRPr b="1">
                <a:latin typeface="+mj-lt"/>
              </a:defRPr>
            </a:lvl1pPr>
          </a:lstStyle>
          <a:p>
            <a:pPr lvl="0" rtl="0"/>
            <a:r>
              <a:rPr lang="el-GR" dirty="0"/>
              <a:t>Όνομα</a:t>
            </a:r>
          </a:p>
        </p:txBody>
      </p:sp>
      <p:sp>
        <p:nvSpPr>
          <p:cNvPr id="16" name="Θέση κειμένου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rtlCol="0"/>
          <a:lstStyle>
            <a:lvl1pPr marL="0" indent="0" algn="l">
              <a:buNone/>
              <a:defRPr b="1">
                <a:latin typeface="+mj-lt"/>
              </a:defRPr>
            </a:lvl1pPr>
          </a:lstStyle>
          <a:p>
            <a:pPr lvl="0" rtl="0"/>
            <a:r>
              <a:rPr lang="el-GR" dirty="0"/>
              <a:t>Όνομα</a:t>
            </a:r>
          </a:p>
        </p:txBody>
      </p:sp>
      <p:sp>
        <p:nvSpPr>
          <p:cNvPr id="24" name="Θέση εικόνας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el-GR"/>
              <a:t>Κάντε κλικ στο εικονίδιο για να προσθέσετε εικόνα</a:t>
            </a:r>
            <a:endParaRPr lang="el-GR" dirty="0"/>
          </a:p>
        </p:txBody>
      </p:sp>
      <p:sp>
        <p:nvSpPr>
          <p:cNvPr id="25" name="Θέση εικόνας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el-GR"/>
              <a:t>Κάντε κλικ στο εικονίδιο για να προσθέσετε εικόνα</a:t>
            </a:r>
            <a:endParaRPr lang="el-GR" dirty="0"/>
          </a:p>
        </p:txBody>
      </p:sp>
      <p:sp>
        <p:nvSpPr>
          <p:cNvPr id="26" name="Θέση εικόνας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el-GR"/>
              <a:t>Κάντε κλικ στο εικονίδιο για να προσθέσετε εικόνα</a:t>
            </a:r>
            <a:endParaRPr lang="el-GR" dirty="0"/>
          </a:p>
        </p:txBody>
      </p:sp>
      <p:sp>
        <p:nvSpPr>
          <p:cNvPr id="9" name="Θέση κειμένου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Δευτερεύουσα κεφαλίδα</a:t>
            </a:r>
          </a:p>
        </p:txBody>
      </p:sp>
      <p:sp>
        <p:nvSpPr>
          <p:cNvPr id="4" name="Θέση κειμένου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rtlCol="0"/>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Σύντομο βιογραφικό</a:t>
            </a:r>
          </a:p>
        </p:txBody>
      </p:sp>
      <p:sp>
        <p:nvSpPr>
          <p:cNvPr id="11" name="Θέση κειμένου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rtlCol="0"/>
          <a:lstStyle>
            <a:lvl1pPr marL="0" indent="0">
              <a:buNone/>
              <a:defRPr/>
            </a:lvl1pPr>
          </a:lstStyle>
          <a:p>
            <a:pPr lvl="0" rtl="0"/>
            <a:r>
              <a:rPr lang="el-GR" dirty="0"/>
              <a:t>Σύντομο βιογραφικό</a:t>
            </a:r>
          </a:p>
        </p:txBody>
      </p:sp>
      <p:sp>
        <p:nvSpPr>
          <p:cNvPr id="17" name="Θέση κειμένου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rtlCol="0"/>
          <a:lstStyle>
            <a:lvl1pPr marL="0" indent="0">
              <a:buNone/>
              <a:defRPr/>
            </a:lvl1pPr>
          </a:lstStyle>
          <a:p>
            <a:pPr lvl="0" rtl="0"/>
            <a:r>
              <a:rPr lang="el-GR" dirty="0"/>
              <a:t>Σύντομο βιογραφικό</a:t>
            </a:r>
          </a:p>
        </p:txBody>
      </p:sp>
    </p:spTree>
    <p:extLst>
      <p:ext uri="{BB962C8B-B14F-4D97-AF65-F5344CB8AC3E}">
        <p14:creationId xmlns:p14="http://schemas.microsoft.com/office/powerpoint/2010/main" val="3624119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Μέλη ομάδας 6">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el-GR" dirty="0"/>
              <a:t>Τίτλος</a:t>
            </a:r>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el-GR" dirty="0"/>
              <a:t>Τίτλος</a:t>
            </a:r>
          </a:p>
        </p:txBody>
      </p:sp>
      <p:sp>
        <p:nvSpPr>
          <p:cNvPr id="15" name="Θέση κειμένου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el-GR" dirty="0"/>
              <a:t>Τίτλος</a:t>
            </a:r>
          </a:p>
        </p:txBody>
      </p:sp>
      <p:sp>
        <p:nvSpPr>
          <p:cNvPr id="17" name="Θέση κειμένου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el-GR" dirty="0"/>
              <a:t>Τίτλος</a:t>
            </a:r>
          </a:p>
        </p:txBody>
      </p:sp>
      <p:sp>
        <p:nvSpPr>
          <p:cNvPr id="6" name="Θέση κειμένου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el-GR" dirty="0"/>
              <a:t>Πλήρες όνομα</a:t>
            </a:r>
          </a:p>
        </p:txBody>
      </p:sp>
      <p:sp>
        <p:nvSpPr>
          <p:cNvPr id="10" name="Θέση κειμένου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el-GR" dirty="0"/>
              <a:t>Πλήρες όνομα</a:t>
            </a:r>
          </a:p>
        </p:txBody>
      </p:sp>
      <p:sp>
        <p:nvSpPr>
          <p:cNvPr id="12" name="Θέση κειμένου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el-GR" dirty="0"/>
              <a:t>Πλήρες όνομα</a:t>
            </a:r>
          </a:p>
        </p:txBody>
      </p:sp>
      <p:sp>
        <p:nvSpPr>
          <p:cNvPr id="16" name="Θέση κειμένου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el-GR" dirty="0"/>
              <a:t>Πλήρες όνομα</a:t>
            </a:r>
          </a:p>
        </p:txBody>
      </p:sp>
      <p:sp>
        <p:nvSpPr>
          <p:cNvPr id="19" name="Θέση κειμένου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el-GR" dirty="0"/>
              <a:t>Πλήρες όνομα</a:t>
            </a:r>
          </a:p>
        </p:txBody>
      </p:sp>
      <p:sp>
        <p:nvSpPr>
          <p:cNvPr id="21" name="Θέση κειμένου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el-GR" dirty="0"/>
              <a:t>Τίτλος</a:t>
            </a:r>
          </a:p>
        </p:txBody>
      </p:sp>
      <p:sp>
        <p:nvSpPr>
          <p:cNvPr id="23" name="Θέση εικόνας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24" name="Θέση εικόνας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25" name="Θέση εικόνας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26" name="Θέση εικόνας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27" name="Θέση εικόνας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20" name="Θέση εικόνας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el-GR"/>
              <a:t>Κάντε κλικ στο εικονίδιο για να προσθέσετε εικόνα</a:t>
            </a:r>
            <a:endParaRPr lang="el-GR" dirty="0"/>
          </a:p>
        </p:txBody>
      </p:sp>
      <p:sp>
        <p:nvSpPr>
          <p:cNvPr id="4" name="Θέση κειμένου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el-GR" dirty="0"/>
              <a:t>Πλήρες όνομα</a:t>
            </a:r>
          </a:p>
        </p:txBody>
      </p:sp>
      <p:sp>
        <p:nvSpPr>
          <p:cNvPr id="11" name="Θέση κειμένου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el-GR" dirty="0"/>
              <a:t>Τίτλος</a:t>
            </a:r>
          </a:p>
        </p:txBody>
      </p:sp>
    </p:spTree>
    <p:extLst>
      <p:ext uri="{BB962C8B-B14F-4D97-AF65-F5344CB8AC3E}">
        <p14:creationId xmlns:p14="http://schemas.microsoft.com/office/powerpoint/2010/main" val="150351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Διαφάνεια τίτλου">
    <p:spTree>
      <p:nvGrpSpPr>
        <p:cNvPr id="1" name=""/>
        <p:cNvGrpSpPr/>
        <p:nvPr/>
      </p:nvGrpSpPr>
      <p:grpSpPr>
        <a:xfrm>
          <a:off x="0" y="0"/>
          <a:ext cx="0" cy="0"/>
          <a:chOff x="0" y="0"/>
          <a:chExt cx="0" cy="0"/>
        </a:xfrm>
      </p:grpSpPr>
      <p:sp>
        <p:nvSpPr>
          <p:cNvPr id="8" name="Ορθογώνιο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9" name="Ορθογώνιο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0" name="Ορθογώνιο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1" name="Ορθογώνιο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2" name="Θέση εικόνας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el-GR" dirty="0"/>
              <a:t>Εισαγωγή ή μεταφορά και απόθεση εικόνας εδώ</a:t>
            </a:r>
          </a:p>
        </p:txBody>
      </p:sp>
      <p:sp>
        <p:nvSpPr>
          <p:cNvPr id="2" name="Τίτλος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el-GR" dirty="0"/>
              <a:t>Κάντε κλικ για επεξεργασία </a:t>
            </a:r>
            <a:br>
              <a:rPr lang="el-GR" dirty="0"/>
            </a:br>
            <a:r>
              <a:rPr lang="el-GR" dirty="0"/>
              <a:t>Στυλ τίτλου υποδείγματος</a:t>
            </a:r>
          </a:p>
        </p:txBody>
      </p:sp>
      <p:sp>
        <p:nvSpPr>
          <p:cNvPr id="3" name="Υπότιτλος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l-GR"/>
              <a:t>Κάντε κλικ για να επεξεργαστείτε τον υπότιτλο του υποδείγματος</a:t>
            </a:r>
            <a:endParaRPr lang="el-GR" dirty="0"/>
          </a:p>
        </p:txBody>
      </p:sp>
      <p:sp>
        <p:nvSpPr>
          <p:cNvPr id="5" name="Θέση αριθμού διαφάνειας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el-GR" smtClean="0"/>
              <a:pPr/>
              <a:t>‹#›</a:t>
            </a:fld>
            <a:endParaRPr lang="el-GR" dirty="0"/>
          </a:p>
        </p:txBody>
      </p:sp>
      <p:sp>
        <p:nvSpPr>
          <p:cNvPr id="6" name="Πλαίσιο κειμένου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el-GR" sz="120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Μόνο τίτλος και υπότιτλος">
    <p:spTree>
      <p:nvGrpSpPr>
        <p:cNvPr id="1" name=""/>
        <p:cNvGrpSpPr/>
        <p:nvPr/>
      </p:nvGrpSpPr>
      <p:grpSpPr>
        <a:xfrm>
          <a:off x="0" y="0"/>
          <a:ext cx="0" cy="0"/>
          <a:chOff x="0" y="0"/>
          <a:chExt cx="0" cy="0"/>
        </a:xfrm>
      </p:grpSpPr>
      <p:sp>
        <p:nvSpPr>
          <p:cNvPr id="29" name="Ελεύθερη σχεδίαση: Σχήμα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7" name="Ελεύθερη σχεδίαση: Σχήμα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Τίτλος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6" name="Σύμβολο κράτησης θέσης υποσέλιδου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7" name="Θέση αριθμού διαφάνειας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14" name="Ελεύθερη σχεδίαση: Σχήμα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9" name="Ελεύθερη σχεδίαση: Σχήμα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8" name="Ελεύθερη σχεδίαση: Σχήμα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0" name="Ελεύθερη σχεδίαση: Σχήμα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4" name="Ελεύθερη σχεδίαση: Σχήμα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3" name="Ελεύθερη σχεδίαση: Σχήμα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3" name="Θέση κειμένου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l-GR" dirty="0"/>
              <a:t>Δευτερεύουσα κεφαλίδα</a:t>
            </a:r>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Μόνο τίτλος">
    <p:spTree>
      <p:nvGrpSpPr>
        <p:cNvPr id="1" name=""/>
        <p:cNvGrpSpPr/>
        <p:nvPr/>
      </p:nvGrpSpPr>
      <p:grpSpPr>
        <a:xfrm>
          <a:off x="0" y="0"/>
          <a:ext cx="0" cy="0"/>
          <a:chOff x="0" y="0"/>
          <a:chExt cx="0" cy="0"/>
        </a:xfrm>
      </p:grpSpPr>
      <p:sp>
        <p:nvSpPr>
          <p:cNvPr id="15" name="Ελεύθερη σχεδίαση: Σχήμα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4" name="Ελεύθερη σχεδίαση: Σχήμα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Τίτλος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6" name="Σύμβολο κράτησης θέσης υποσέλιδου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7" name="Θέση αριθμού διαφάνειας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24" name="Ελεύθερη σχεδίαση: Σχήμα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2" name="Ελεύθερη σχεδίαση: Σχήμα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5" name="Ελεύθερη σχεδίαση: Σχήμα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6" name="Ελεύθερη σχεδίαση: Σχήμα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0" name="Ελεύθερη σχεδίαση: Σχήμα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Tree>
    <p:extLst>
      <p:ext uri="{BB962C8B-B14F-4D97-AF65-F5344CB8AC3E}">
        <p14:creationId xmlns:p14="http://schemas.microsoft.com/office/powerpoint/2010/main" val="1198965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Μόνο τίτλος χωρίς γραφικά">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6" name="Σύμβολο κράτησης θέσης υποσέλιδου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7" name="Θέση αριθμού διαφάνειας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Tree>
    <p:extLst>
      <p:ext uri="{BB962C8B-B14F-4D97-AF65-F5344CB8AC3E}">
        <p14:creationId xmlns:p14="http://schemas.microsoft.com/office/powerpoint/2010/main" val="310335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Ευχαριστούμε">
    <p:spTree>
      <p:nvGrpSpPr>
        <p:cNvPr id="1" name=""/>
        <p:cNvGrpSpPr/>
        <p:nvPr/>
      </p:nvGrpSpPr>
      <p:grpSpPr>
        <a:xfrm>
          <a:off x="0" y="0"/>
          <a:ext cx="0" cy="0"/>
          <a:chOff x="0" y="0"/>
          <a:chExt cx="0" cy="0"/>
        </a:xfrm>
      </p:grpSpPr>
      <p:sp>
        <p:nvSpPr>
          <p:cNvPr id="32" name="Θέση εικόνας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el-GR" dirty="0"/>
              <a:t>Εισαγωγή ή μεταφορά και απόθεση εικόνας εδώ</a:t>
            </a:r>
          </a:p>
        </p:txBody>
      </p:sp>
      <p:sp>
        <p:nvSpPr>
          <p:cNvPr id="2" name="Τίτλος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400" spc="-150">
                <a:solidFill>
                  <a:schemeClr val="bg1"/>
                </a:solidFill>
              </a:defRPr>
            </a:lvl1pPr>
          </a:lstStyle>
          <a:p>
            <a:pPr rtl="0"/>
            <a:r>
              <a:rPr lang="el-GR" dirty="0"/>
              <a:t>Ευχαριστούμε</a:t>
            </a:r>
          </a:p>
        </p:txBody>
      </p:sp>
      <p:sp>
        <p:nvSpPr>
          <p:cNvPr id="3" name="Υπότιτλος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1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l-GR"/>
              <a:t>Κάντε κλικ για να επεξεργαστείτε τον υπότιτλο του υποδείγματος</a:t>
            </a:r>
            <a:endParaRPr lang="el-GR" dirty="0"/>
          </a:p>
        </p:txBody>
      </p:sp>
      <p:cxnSp>
        <p:nvCxnSpPr>
          <p:cNvPr id="5" name="Ευθεία γραμμή σύνδεσης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Θέση κειμένου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el-GR" dirty="0"/>
              <a:t>Αριθμός επικοινωνίας</a:t>
            </a:r>
          </a:p>
        </p:txBody>
      </p:sp>
      <p:sp>
        <p:nvSpPr>
          <p:cNvPr id="9" name="Θέση κειμένου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el-GR" dirty="0"/>
              <a:t>Email ή όνομα χρήστη μέσου κοινωνικής δικτύωσης</a:t>
            </a:r>
          </a:p>
        </p:txBody>
      </p:sp>
      <p:sp>
        <p:nvSpPr>
          <p:cNvPr id="8" name="Θέση εικόνας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el-GR" dirty="0"/>
              <a:t>Λογότυπο</a:t>
            </a:r>
          </a:p>
        </p:txBody>
      </p:sp>
      <p:sp>
        <p:nvSpPr>
          <p:cNvPr id="10" name="Θέση κειμένου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el-GR" dirty="0"/>
              <a:t>Διεύθυνση τοποθεσίας Web</a:t>
            </a:r>
          </a:p>
        </p:txBody>
      </p:sp>
    </p:spTree>
    <p:extLst>
      <p:ext uri="{BB962C8B-B14F-4D97-AF65-F5344CB8AC3E}">
        <p14:creationId xmlns:p14="http://schemas.microsoft.com/office/powerpoint/2010/main" val="3475950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05D6371-4417-4E99-839F-4DBF63A14AA6}"/>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03C618BD-EB02-493C-A627-27625FF35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8FDAC164-F843-4654-8D92-1574468FCFBD}"/>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5" name="Θέση υποσέλιδου 4">
            <a:extLst>
              <a:ext uri="{FF2B5EF4-FFF2-40B4-BE49-F238E27FC236}">
                <a16:creationId xmlns:a16="http://schemas.microsoft.com/office/drawing/2014/main" id="{1B9532AA-E3FC-4A15-9060-7A73EC56767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7BC7386A-2AE8-45A6-A3A0-C040D9E323B6}"/>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2338864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7265D5-5AB1-4740-B83C-5CC797F5719E}"/>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E8CE529A-5BEB-42EA-B31F-B6B25A694AEC}"/>
              </a:ext>
            </a:extLst>
          </p:cNvPr>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F00C929D-4EEF-411A-96A0-7B5B3092A5C1}"/>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5" name="Θέση υποσέλιδου 4">
            <a:extLst>
              <a:ext uri="{FF2B5EF4-FFF2-40B4-BE49-F238E27FC236}">
                <a16:creationId xmlns:a16="http://schemas.microsoft.com/office/drawing/2014/main" id="{D79D78F0-5164-4EF7-A4EE-D56F87089D9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38FB858-672B-4BEC-A8B1-45CACDFEBF36}"/>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168287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590A1C9-25E3-4519-AED7-8A2D803F4EDF}"/>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B921E52-93D1-45E9-A2EE-C116372F75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Επεξεργασία στυλ υποδείγματος κειμένου</a:t>
            </a:r>
          </a:p>
        </p:txBody>
      </p:sp>
      <p:sp>
        <p:nvSpPr>
          <p:cNvPr id="4" name="Θέση ημερομηνίας 3">
            <a:extLst>
              <a:ext uri="{FF2B5EF4-FFF2-40B4-BE49-F238E27FC236}">
                <a16:creationId xmlns:a16="http://schemas.microsoft.com/office/drawing/2014/main" id="{9364A4F2-B69C-4790-8593-E40B5640ADC1}"/>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5" name="Θέση υποσέλιδου 4">
            <a:extLst>
              <a:ext uri="{FF2B5EF4-FFF2-40B4-BE49-F238E27FC236}">
                <a16:creationId xmlns:a16="http://schemas.microsoft.com/office/drawing/2014/main" id="{AB699B20-EA6D-450F-B709-24BFC977ECA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C887BCDB-277F-4BF7-B5A5-459E01184739}"/>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595310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C3862A3-783A-4923-BB06-D434E08FEFF1}"/>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929F8CF-FF76-471C-B4CC-80B58CA11237}"/>
              </a:ext>
            </a:extLst>
          </p:cNvPr>
          <p:cNvSpPr>
            <a:spLocks noGrp="1"/>
          </p:cNvSpPr>
          <p:nvPr>
            <p:ph sz="half" idx="1"/>
          </p:nvPr>
        </p:nvSpPr>
        <p:spPr>
          <a:xfrm>
            <a:off x="838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a:extLst>
              <a:ext uri="{FF2B5EF4-FFF2-40B4-BE49-F238E27FC236}">
                <a16:creationId xmlns:a16="http://schemas.microsoft.com/office/drawing/2014/main" id="{2CE7E2BD-00C8-4C2F-ACB1-686E95BB24F6}"/>
              </a:ext>
            </a:extLst>
          </p:cNvPr>
          <p:cNvSpPr>
            <a:spLocks noGrp="1"/>
          </p:cNvSpPr>
          <p:nvPr>
            <p:ph sz="half" idx="2"/>
          </p:nvPr>
        </p:nvSpPr>
        <p:spPr>
          <a:xfrm>
            <a:off x="6172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a:extLst>
              <a:ext uri="{FF2B5EF4-FFF2-40B4-BE49-F238E27FC236}">
                <a16:creationId xmlns:a16="http://schemas.microsoft.com/office/drawing/2014/main" id="{CB4D65F8-5C6C-418D-BF1A-CB8EB6E0B44E}"/>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6" name="Θέση υποσέλιδου 5">
            <a:extLst>
              <a:ext uri="{FF2B5EF4-FFF2-40B4-BE49-F238E27FC236}">
                <a16:creationId xmlns:a16="http://schemas.microsoft.com/office/drawing/2014/main" id="{91E32CD9-3D9F-4B94-8D75-73C806E7C4A9}"/>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3F65953C-59BA-4F3C-A237-72B7885DF36D}"/>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475108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9577C02-6FC1-4FB9-A9B1-733A5F2791F3}"/>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E605C778-094A-44BB-B2AD-F95CAD7FCC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Θέση περιεχομένου 3">
            <a:extLst>
              <a:ext uri="{FF2B5EF4-FFF2-40B4-BE49-F238E27FC236}">
                <a16:creationId xmlns:a16="http://schemas.microsoft.com/office/drawing/2014/main" id="{8CCBB2A3-DD0D-4484-ABF4-B29930D8044E}"/>
              </a:ext>
            </a:extLst>
          </p:cNvPr>
          <p:cNvSpPr>
            <a:spLocks noGrp="1"/>
          </p:cNvSpPr>
          <p:nvPr>
            <p:ph sz="half" idx="2"/>
          </p:nvPr>
        </p:nvSpPr>
        <p:spPr>
          <a:xfrm>
            <a:off x="839788" y="2505075"/>
            <a:ext cx="5157787"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a:extLst>
              <a:ext uri="{FF2B5EF4-FFF2-40B4-BE49-F238E27FC236}">
                <a16:creationId xmlns:a16="http://schemas.microsoft.com/office/drawing/2014/main" id="{B20CCA4C-7002-40CA-AD34-9550605CC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Θέση περιεχομένου 5">
            <a:extLst>
              <a:ext uri="{FF2B5EF4-FFF2-40B4-BE49-F238E27FC236}">
                <a16:creationId xmlns:a16="http://schemas.microsoft.com/office/drawing/2014/main" id="{F6E602DE-C58A-4828-A40C-E0F406768560}"/>
              </a:ext>
            </a:extLst>
          </p:cNvPr>
          <p:cNvSpPr>
            <a:spLocks noGrp="1"/>
          </p:cNvSpPr>
          <p:nvPr>
            <p:ph sz="quarter" idx="4"/>
          </p:nvPr>
        </p:nvSpPr>
        <p:spPr>
          <a:xfrm>
            <a:off x="6172200" y="2505075"/>
            <a:ext cx="5183188"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a:extLst>
              <a:ext uri="{FF2B5EF4-FFF2-40B4-BE49-F238E27FC236}">
                <a16:creationId xmlns:a16="http://schemas.microsoft.com/office/drawing/2014/main" id="{4F8FC03F-3993-4D81-B15D-BA76F0589A24}"/>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8" name="Θέση υποσέλιδου 7">
            <a:extLst>
              <a:ext uri="{FF2B5EF4-FFF2-40B4-BE49-F238E27FC236}">
                <a16:creationId xmlns:a16="http://schemas.microsoft.com/office/drawing/2014/main" id="{36C8E64D-04D6-4690-BB0D-D2F36515DFC7}"/>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7C02B79D-EB2C-4128-B18B-F2BEACC1905E}"/>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2411437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C327C7-1993-46F0-96FE-9D82248592A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1C6DEF9E-E41E-4138-AFA9-079F381015FB}"/>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4" name="Θέση υποσέλιδου 3">
            <a:extLst>
              <a:ext uri="{FF2B5EF4-FFF2-40B4-BE49-F238E27FC236}">
                <a16:creationId xmlns:a16="http://schemas.microsoft.com/office/drawing/2014/main" id="{F7355C52-36D7-45D3-A92C-EE353CD4259D}"/>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131D6335-A858-4434-AF71-0B2067BF8B1E}"/>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395587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Μεγάλη εικόνα και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3800" spc="-150">
                <a:solidFill>
                  <a:schemeClr val="bg1"/>
                </a:solidFill>
              </a:defRPr>
            </a:lvl1pPr>
          </a:lstStyle>
          <a:p>
            <a:pPr rtl="0"/>
            <a:r>
              <a:rPr lang="el-GR" dirty="0"/>
              <a:t>Κάντε κλικ για επεξεργασία </a:t>
            </a:r>
            <a:br>
              <a:rPr lang="el-GR" dirty="0"/>
            </a:br>
            <a:r>
              <a:rPr lang="el-GR" dirty="0"/>
              <a:t>Στυλ τίτλου υποδείγματος</a:t>
            </a:r>
          </a:p>
        </p:txBody>
      </p:sp>
      <p:sp>
        <p:nvSpPr>
          <p:cNvPr id="3" name="Υπότιτλος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l-GR"/>
              <a:t>Κάντε κλικ για να επεξεργαστείτε τον υπότιτλο του υποδείγματος</a:t>
            </a:r>
            <a:endParaRPr lang="el-GR" dirty="0"/>
          </a:p>
        </p:txBody>
      </p:sp>
      <p:sp>
        <p:nvSpPr>
          <p:cNvPr id="5" name="Θέση αριθμού διαφάνειας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rtlCol="0"/>
          <a:lstStyle/>
          <a:p>
            <a:pPr rtl="0"/>
            <a:fld id="{19B51A1E-902D-48AF-9020-955120F399B6}" type="slidenum">
              <a:rPr lang="el-GR" smtClean="0"/>
              <a:pPr/>
              <a:t>‹#›</a:t>
            </a:fld>
            <a:endParaRPr lang="el-GR" dirty="0"/>
          </a:p>
        </p:txBody>
      </p:sp>
      <p:sp>
        <p:nvSpPr>
          <p:cNvPr id="6" name="Πλαίσιο κειμένου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el-GR" sz="1200" dirty="0">
              <a:solidFill>
                <a:schemeClr val="tx1">
                  <a:lumMod val="75000"/>
                  <a:lumOff val="25000"/>
                </a:schemeClr>
              </a:solidFill>
              <a:latin typeface="+mn-lt"/>
            </a:endParaRPr>
          </a:p>
        </p:txBody>
      </p:sp>
      <p:sp>
        <p:nvSpPr>
          <p:cNvPr id="32" name="Θέση εικόνας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el-GR" dirty="0"/>
              <a:t>Εισαγωγή ή μεταφορά και απόθεση εικόνας εδώ</a:t>
            </a:r>
          </a:p>
        </p:txBody>
      </p:sp>
      <p:sp>
        <p:nvSpPr>
          <p:cNvPr id="16" name="Θέση περιεχομένου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Tree>
    <p:extLst>
      <p:ext uri="{BB962C8B-B14F-4D97-AF65-F5344CB8AC3E}">
        <p14:creationId xmlns:p14="http://schemas.microsoft.com/office/powerpoint/2010/main" val="607283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F0EF7700-3F13-4151-A8C7-8ECB842C455E}"/>
              </a:ext>
            </a:extLst>
          </p:cNvPr>
          <p:cNvSpPr>
            <a:spLocks noGrp="1"/>
          </p:cNvSpPr>
          <p:nvPr>
            <p:ph type="dt" sz="half" idx="10"/>
          </p:nvPr>
        </p:nvSpPr>
        <p:spPr/>
        <p:txBody>
          <a:bodyPr/>
          <a:lstStyle/>
          <a:p>
            <a:fld id="{7873E6ED-0D01-41EE-B57A-18A0B9EA9996}" type="datetimeFigureOut">
              <a:rPr lang="el-GR" smtClean="0"/>
              <a:t>8/1/2019</a:t>
            </a:fld>
            <a:endParaRPr lang="el-GR"/>
          </a:p>
        </p:txBody>
      </p:sp>
      <p:sp>
        <p:nvSpPr>
          <p:cNvPr id="3" name="Θέση υποσέλιδου 2">
            <a:extLst>
              <a:ext uri="{FF2B5EF4-FFF2-40B4-BE49-F238E27FC236}">
                <a16:creationId xmlns:a16="http://schemas.microsoft.com/office/drawing/2014/main" id="{B2DD6331-56D1-4E9D-8E52-6B4ECEBC803F}"/>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F4B09E18-58B4-44B7-9888-9289139C9793}"/>
              </a:ext>
            </a:extLst>
          </p:cNvPr>
          <p:cNvSpPr>
            <a:spLocks noGrp="1"/>
          </p:cNvSpPr>
          <p:nvPr>
            <p:ph type="sldNum" sz="quarter" idx="12"/>
          </p:nvPr>
        </p:nvSpPr>
        <p:spPr/>
        <p:txBody>
          <a:bodyPr/>
          <a:lstStyle/>
          <a:p>
            <a:fld id="{3E1CF839-CB63-452F-98B5-F68733F502A2}" type="slidenum">
              <a:rPr lang="el-GR" smtClean="0"/>
              <a:t>‹#›</a:t>
            </a:fld>
            <a:endParaRPr lang="el-GR"/>
          </a:p>
        </p:txBody>
      </p:sp>
    </p:spTree>
    <p:extLst>
      <p:ext uri="{BB962C8B-B14F-4D97-AF65-F5344CB8AC3E}">
        <p14:creationId xmlns:p14="http://schemas.microsoft.com/office/powerpoint/2010/main" val="157531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Τίτλος και περιεχόμενο">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24" name="Ελεύθερη σχεδίαση: Σχήμα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5" name="Ελεύθερη σχεδίαση: Σχήμα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6" name="Ελεύθερη σχεδίαση: Σχήμα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7" name="Ελεύθερη σχεδίαση: Σχήμα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8" name="Ελεύθερη σχεδίαση: Σχήμα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9" name="Ελεύθερη σχεδίαση: Σχήμα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0" name="Ελεύθερη σχεδίαση: Σχήμα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1" name="Ελεύθερη σχεδίαση: Σχήμα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2" name="Ελεύθερη σχεδίαση: Σχήμα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3" name="Ελεύθερη σχεδίαση: Σχήμα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4" name="Ελεύθερη σχεδίαση: Σχήμα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5" name="Ελεύθερη σχεδίαση: Σχήμα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6" name="Ελεύθερη σχεδίαση: Σχήμα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7" name="Ελεύθερη σχεδίαση: Σχήμα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περιεχομένου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8" name="Θέση υποσέλιδου 7">
            <a:extLst>
              <a:ext uri="{FF2B5EF4-FFF2-40B4-BE49-F238E27FC236}">
                <a16:creationId xmlns:a16="http://schemas.microsoft.com/office/drawing/2014/main"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a:t>Προσθέστε υποσέλιδο</a:t>
            </a:r>
            <a:endParaRPr lang="el-GR" dirty="0"/>
          </a:p>
        </p:txBody>
      </p:sp>
      <p:sp>
        <p:nvSpPr>
          <p:cNvPr id="9" name="Θέση αριθμού διαφάνειας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6" name="Θέση κειμένου 5">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152525"/>
            <a:ext cx="5472113"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 στηλών">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περιεχομένου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1" name="Θέση κειμένου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στηλών">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3" name="Θέση περιεχομένου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5" name="Θέση κειμένου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
        <p:nvSpPr>
          <p:cNvPr id="17" name="Θέση κειμένου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rtlCol="0"/>
          <a:lstStyle/>
          <a:p>
            <a:pPr lvl="0" rtl="0"/>
            <a:r>
              <a:rPr lang="el-GR"/>
              <a:t>Επεξεργασία στυλ υποδείγματος κειμένου</a:t>
            </a:r>
          </a:p>
          <a:p>
            <a:pPr lvl="1" rtl="0"/>
            <a:r>
              <a:rPr lang="el-GR"/>
              <a:t>Δεύτερου επιπέδου</a:t>
            </a:r>
          </a:p>
          <a:p>
            <a:pPr lvl="2" rtl="0"/>
            <a:r>
              <a:rPr lang="el-GR"/>
              <a:t>Τρίτου επιπέδου</a:t>
            </a:r>
          </a:p>
          <a:p>
            <a:pPr lvl="3" rtl="0"/>
            <a:r>
              <a:rPr lang="el-GR"/>
              <a:t>Τέταρτου επιπέδου</a:t>
            </a:r>
          </a:p>
          <a:p>
            <a:pPr lvl="4" rtl="0"/>
            <a:r>
              <a:rPr lang="el-GR"/>
              <a:t>Πέμπτου επιπέδου</a:t>
            </a:r>
            <a:endParaRPr lang="el-GR" dirty="0"/>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Κουκκίδες εικόνων">
    <p:spTree>
      <p:nvGrpSpPr>
        <p:cNvPr id="1" name=""/>
        <p:cNvGrpSpPr/>
        <p:nvPr/>
      </p:nvGrpSpPr>
      <p:grpSpPr>
        <a:xfrm>
          <a:off x="0" y="0"/>
          <a:ext cx="0" cy="0"/>
          <a:chOff x="0" y="0"/>
          <a:chExt cx="0" cy="0"/>
        </a:xfrm>
      </p:grpSpPr>
      <p:sp>
        <p:nvSpPr>
          <p:cNvPr id="28" name="Έλλειψη 27">
            <a:extLst>
              <a:ext uri="{FF2B5EF4-FFF2-40B4-BE49-F238E27FC236}">
                <a16:creationId xmlns:a16="http://schemas.microsoft.com/office/drawing/2014/main"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9" name="Έλλειψη 28">
            <a:extLst>
              <a:ext uri="{FF2B5EF4-FFF2-40B4-BE49-F238E27FC236}">
                <a16:creationId xmlns:a16="http://schemas.microsoft.com/office/drawing/2014/main"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0" name="Έλλειψη 29">
            <a:extLst>
              <a:ext uri="{FF2B5EF4-FFF2-40B4-BE49-F238E27FC236}">
                <a16:creationId xmlns:a16="http://schemas.microsoft.com/office/drawing/2014/main"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1" name="Έλλειψη 30">
            <a:extLst>
              <a:ext uri="{FF2B5EF4-FFF2-40B4-BE49-F238E27FC236}">
                <a16:creationId xmlns:a16="http://schemas.microsoft.com/office/drawing/2014/main"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9" name="Έλλειψη 8">
            <a:extLst>
              <a:ext uri="{FF2B5EF4-FFF2-40B4-BE49-F238E27FC236}">
                <a16:creationId xmlns:a16="http://schemas.microsoft.com/office/drawing/2014/main"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8" name="Σύμβολο κράτησης αριθμού διαφάνειας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l-GR" smtClean="0"/>
              <a:pPr/>
              <a:t>‹#›</a:t>
            </a:fld>
            <a:endParaRPr lang="el-GR" dirty="0"/>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el-GR" dirty="0"/>
              <a:t>Περιγραφή κουκκίδας</a:t>
            </a:r>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el-GR" dirty="0"/>
              <a:t>Περιγραφή κουκκίδας</a:t>
            </a:r>
          </a:p>
        </p:txBody>
      </p:sp>
      <p:sp>
        <p:nvSpPr>
          <p:cNvPr id="15" name="Θέση κειμένου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vl1pPr>
          </a:lstStyle>
          <a:p>
            <a:pPr lvl="0" rtl="0"/>
            <a:r>
              <a:rPr lang="el-GR" dirty="0"/>
              <a:t>Περιγραφή κουκκίδας</a:t>
            </a:r>
          </a:p>
        </p:txBody>
      </p:sp>
      <p:sp>
        <p:nvSpPr>
          <p:cNvPr id="17" name="Θέση κειμένου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vl1pPr>
          </a:lstStyle>
          <a:p>
            <a:pPr lvl="0" rtl="0"/>
            <a:r>
              <a:rPr lang="el-GR" dirty="0"/>
              <a:t>Περιγραφή κουκκίδας</a:t>
            </a:r>
          </a:p>
        </p:txBody>
      </p:sp>
      <p:sp>
        <p:nvSpPr>
          <p:cNvPr id="6" name="Θέση κειμένου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el-GR" dirty="0"/>
              <a:t>Κουκκίδα 1</a:t>
            </a:r>
          </a:p>
        </p:txBody>
      </p:sp>
      <p:sp>
        <p:nvSpPr>
          <p:cNvPr id="10" name="Θέση κειμένου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el-GR" dirty="0"/>
              <a:t>Κουκκίδα 2</a:t>
            </a:r>
          </a:p>
        </p:txBody>
      </p:sp>
      <p:sp>
        <p:nvSpPr>
          <p:cNvPr id="12" name="Θέση κειμένου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el-GR" dirty="0"/>
              <a:t>Κουκκίδα 3</a:t>
            </a:r>
          </a:p>
        </p:txBody>
      </p:sp>
      <p:sp>
        <p:nvSpPr>
          <p:cNvPr id="16" name="Θέση κειμένου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mj-lt"/>
              </a:defRPr>
            </a:lvl1pPr>
          </a:lstStyle>
          <a:p>
            <a:pPr lvl="0" rtl="0"/>
            <a:r>
              <a:rPr lang="el-GR" dirty="0"/>
              <a:t>Κουκκίδα 4</a:t>
            </a:r>
          </a:p>
        </p:txBody>
      </p:sp>
      <p:sp>
        <p:nvSpPr>
          <p:cNvPr id="19" name="Θέση κειμένου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mj-lt"/>
              </a:defRPr>
            </a:lvl1pPr>
          </a:lstStyle>
          <a:p>
            <a:pPr lvl="0" rtl="0"/>
            <a:r>
              <a:rPr lang="el-GR" dirty="0"/>
              <a:t>Κουκκίδα 5</a:t>
            </a:r>
          </a:p>
        </p:txBody>
      </p:sp>
      <p:sp>
        <p:nvSpPr>
          <p:cNvPr id="21" name="Θέση κειμένου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el-GR" dirty="0"/>
              <a:t>Περιγραφή κουκκίδας</a:t>
            </a:r>
          </a:p>
        </p:txBody>
      </p:sp>
      <p:sp>
        <p:nvSpPr>
          <p:cNvPr id="4" name="Θέση εικόνας 3">
            <a:extLst>
              <a:ext uri="{FF2B5EF4-FFF2-40B4-BE49-F238E27FC236}">
                <a16:creationId xmlns:a16="http://schemas.microsoft.com/office/drawing/2014/main" id="{B0B1F8F6-73A5-F142-8A28-094DA998B5F5}"/>
              </a:ext>
            </a:extLst>
          </p:cNvPr>
          <p:cNvSpPr>
            <a:spLocks noGrp="1"/>
          </p:cNvSpPr>
          <p:nvPr>
            <p:ph type="pic" sz="quarter" idx="27"/>
          </p:nvPr>
        </p:nvSpPr>
        <p:spPr>
          <a:xfrm>
            <a:off x="1086454"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32" name="Θέση εικόνας 3">
            <a:extLst>
              <a:ext uri="{FF2B5EF4-FFF2-40B4-BE49-F238E27FC236}">
                <a16:creationId xmlns:a16="http://schemas.microsoft.com/office/drawing/2014/main" id="{F78A887E-89A6-244C-8AA4-484FE5358768}"/>
              </a:ext>
            </a:extLst>
          </p:cNvPr>
          <p:cNvSpPr>
            <a:spLocks noGrp="1"/>
          </p:cNvSpPr>
          <p:nvPr>
            <p:ph type="pic" sz="quarter" idx="28"/>
          </p:nvPr>
        </p:nvSpPr>
        <p:spPr>
          <a:xfrm>
            <a:off x="3380176"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33" name="Θέση εικόνας 3">
            <a:extLst>
              <a:ext uri="{FF2B5EF4-FFF2-40B4-BE49-F238E27FC236}">
                <a16:creationId xmlns:a16="http://schemas.microsoft.com/office/drawing/2014/main" id="{52B18661-99A8-214A-A089-09F11F1EB5C4}"/>
              </a:ext>
            </a:extLst>
          </p:cNvPr>
          <p:cNvSpPr>
            <a:spLocks noGrp="1"/>
          </p:cNvSpPr>
          <p:nvPr>
            <p:ph type="pic" sz="quarter" idx="29"/>
          </p:nvPr>
        </p:nvSpPr>
        <p:spPr>
          <a:xfrm>
            <a:off x="5673898"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34" name="Θέση εικόνας 3">
            <a:extLst>
              <a:ext uri="{FF2B5EF4-FFF2-40B4-BE49-F238E27FC236}">
                <a16:creationId xmlns:a16="http://schemas.microsoft.com/office/drawing/2014/main" id="{69D5F0B5-DE10-D646-9244-6B4289E7793E}"/>
              </a:ext>
            </a:extLst>
          </p:cNvPr>
          <p:cNvSpPr>
            <a:spLocks noGrp="1"/>
          </p:cNvSpPr>
          <p:nvPr>
            <p:ph type="pic" sz="quarter" idx="30"/>
          </p:nvPr>
        </p:nvSpPr>
        <p:spPr>
          <a:xfrm>
            <a:off x="7967620"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
        <p:nvSpPr>
          <p:cNvPr id="35" name="Θέση εικόνας 3">
            <a:extLst>
              <a:ext uri="{FF2B5EF4-FFF2-40B4-BE49-F238E27FC236}">
                <a16:creationId xmlns:a16="http://schemas.microsoft.com/office/drawing/2014/main" id="{72B87CCD-6D17-844B-87EF-F8BC69D79B06}"/>
              </a:ext>
            </a:extLst>
          </p:cNvPr>
          <p:cNvSpPr>
            <a:spLocks noGrp="1"/>
          </p:cNvSpPr>
          <p:nvPr>
            <p:ph type="pic" sz="quarter" idx="31"/>
          </p:nvPr>
        </p:nvSpPr>
        <p:spPr>
          <a:xfrm>
            <a:off x="10261341" y="2358091"/>
            <a:ext cx="854075" cy="854075"/>
          </a:xfrm>
        </p:spPr>
        <p:txBody>
          <a:bodyPr rtlCol="0"/>
          <a:lstStyle>
            <a:lvl1pPr marL="0" indent="0">
              <a:buNone/>
              <a:defRPr sz="1200"/>
            </a:lvl1pPr>
          </a:lstStyle>
          <a:p>
            <a:pPr rtl="0"/>
            <a:r>
              <a:rPr lang="el-GR"/>
              <a:t>Κάντε κλικ στο εικονίδιο για να προσθέσετε εικόνα</a:t>
            </a:r>
            <a:endParaRPr lang="el-GR" dirty="0"/>
          </a:p>
        </p:txBody>
      </p:sp>
    </p:spTree>
    <p:extLst>
      <p:ext uri="{BB962C8B-B14F-4D97-AF65-F5344CB8AC3E}">
        <p14:creationId xmlns:p14="http://schemas.microsoft.com/office/powerpoint/2010/main" val="19880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3 κουκκίδες εικόνων αριστερά">
    <p:spTree>
      <p:nvGrpSpPr>
        <p:cNvPr id="1" name=""/>
        <p:cNvGrpSpPr/>
        <p:nvPr/>
      </p:nvGrpSpPr>
      <p:grpSpPr>
        <a:xfrm>
          <a:off x="0" y="0"/>
          <a:ext cx="0" cy="0"/>
          <a:chOff x="0" y="0"/>
          <a:chExt cx="0" cy="0"/>
        </a:xfrm>
      </p:grpSpPr>
      <p:sp>
        <p:nvSpPr>
          <p:cNvPr id="35" name="Έλλειψη 34">
            <a:extLst>
              <a:ext uri="{FF2B5EF4-FFF2-40B4-BE49-F238E27FC236}">
                <a16:creationId xmlns:a16="http://schemas.microsoft.com/office/drawing/2014/main"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3" name="Έλλειψη 32">
            <a:extLst>
              <a:ext uri="{FF2B5EF4-FFF2-40B4-BE49-F238E27FC236}">
                <a16:creationId xmlns:a16="http://schemas.microsoft.com/office/drawing/2014/main"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4" name="Έλλειψη 33">
            <a:extLst>
              <a:ext uri="{FF2B5EF4-FFF2-40B4-BE49-F238E27FC236}">
                <a16:creationId xmlns:a16="http://schemas.microsoft.com/office/drawing/2014/main"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2" name="Ορθογώνιο 41">
            <a:extLst>
              <a:ext uri="{FF2B5EF4-FFF2-40B4-BE49-F238E27FC236}">
                <a16:creationId xmlns:a16="http://schemas.microsoft.com/office/drawing/2014/main"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0" name="Θέση εικόνας 19">
            <a:extLst>
              <a:ext uri="{FF2B5EF4-FFF2-40B4-BE49-F238E27FC236}">
                <a16:creationId xmlns:a16="http://schemas.microsoft.com/office/drawing/2014/main"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l-GR" dirty="0"/>
              <a:t>Εισαγωγή ή μεταφορά και απόθεση εικόνας εδώ</a:t>
            </a:r>
          </a:p>
        </p:txBody>
      </p:sp>
      <p:sp>
        <p:nvSpPr>
          <p:cNvPr id="2" name="Τίτλος 1">
            <a:extLst>
              <a:ext uri="{FF2B5EF4-FFF2-40B4-BE49-F238E27FC236}">
                <a16:creationId xmlns:a16="http://schemas.microsoft.com/office/drawing/2014/main" id="{5CFF4C50-933F-41F9-AD11-BD02410AA7D5}"/>
              </a:ext>
            </a:extLst>
          </p:cNvPr>
          <p:cNvSpPr>
            <a:spLocks noGrp="1"/>
          </p:cNvSpPr>
          <p:nvPr>
            <p:ph type="title"/>
          </p:nvPr>
        </p:nvSpPr>
        <p:spPr>
          <a:xfrm>
            <a:off x="7068457" y="432000"/>
            <a:ext cx="4703542" cy="432000"/>
          </a:xfrm>
        </p:spPr>
        <p:txBody>
          <a:bodyPr rtlCol="0"/>
          <a:lstStyle>
            <a:lvl1pPr>
              <a:defRPr sz="2600">
                <a:solidFill>
                  <a:schemeClr val="tx1">
                    <a:lumMod val="75000"/>
                    <a:lumOff val="25000"/>
                  </a:schemeClr>
                </a:solidFill>
              </a:defRPr>
            </a:lvl1pPr>
          </a:lstStyle>
          <a:p>
            <a:pPr rtl="0"/>
            <a:r>
              <a:rPr lang="el-GR"/>
              <a:t>Κάντε κλικ για να επεξεργαστείτε τον τίτλο υποδείγματος</a:t>
            </a:r>
            <a:endParaRPr lang="el-GR" dirty="0"/>
          </a:p>
        </p:txBody>
      </p:sp>
      <p:sp>
        <p:nvSpPr>
          <p:cNvPr id="7" name="Θέση υποσέλιδου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l-GR" dirty="0"/>
              <a:t>Προσθέστε υποσέλιδο</a:t>
            </a:r>
          </a:p>
        </p:txBody>
      </p:sp>
      <p:sp>
        <p:nvSpPr>
          <p:cNvPr id="5" name="Θέση κειμένου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vl1pPr>
          </a:lstStyle>
          <a:p>
            <a:pPr lvl="0" rtl="0"/>
            <a:r>
              <a:rPr lang="el-GR" dirty="0"/>
              <a:t>Περιγραφή κουκκίδας</a:t>
            </a:r>
          </a:p>
        </p:txBody>
      </p:sp>
      <p:sp>
        <p:nvSpPr>
          <p:cNvPr id="13" name="Θέση κειμένου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vl1pPr>
          </a:lstStyle>
          <a:p>
            <a:pPr lvl="0" rtl="0"/>
            <a:r>
              <a:rPr lang="el-GR" dirty="0"/>
              <a:t>Περιγραφή κουκκίδας</a:t>
            </a:r>
          </a:p>
        </p:txBody>
      </p:sp>
      <p:sp>
        <p:nvSpPr>
          <p:cNvPr id="6" name="Θέση κειμένου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mj-lt"/>
              </a:defRPr>
            </a:lvl1pPr>
          </a:lstStyle>
          <a:p>
            <a:pPr lvl="0" rtl="0"/>
            <a:r>
              <a:rPr lang="el-GR" dirty="0"/>
              <a:t>Κουκκίδα 1</a:t>
            </a:r>
          </a:p>
        </p:txBody>
      </p:sp>
      <p:sp>
        <p:nvSpPr>
          <p:cNvPr id="10" name="Θέση κειμένου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mj-lt"/>
              </a:defRPr>
            </a:lvl1pPr>
          </a:lstStyle>
          <a:p>
            <a:pPr lvl="0" rtl="0"/>
            <a:r>
              <a:rPr lang="el-GR" dirty="0"/>
              <a:t>Κουκκίδα 2</a:t>
            </a:r>
          </a:p>
        </p:txBody>
      </p:sp>
      <p:sp>
        <p:nvSpPr>
          <p:cNvPr id="12" name="Θέση κειμένου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mj-lt"/>
              </a:defRPr>
            </a:lvl1pPr>
          </a:lstStyle>
          <a:p>
            <a:pPr lvl="0" rtl="0"/>
            <a:r>
              <a:rPr lang="el-GR" dirty="0"/>
              <a:t>Κουκκίδα 3</a:t>
            </a:r>
          </a:p>
        </p:txBody>
      </p:sp>
      <p:sp>
        <p:nvSpPr>
          <p:cNvPr id="21" name="Θέση κειμένου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vl1pPr>
          </a:lstStyle>
          <a:p>
            <a:pPr lvl="0" rtl="0"/>
            <a:r>
              <a:rPr lang="el-GR" dirty="0"/>
              <a:t>Περιγραφή κουκκίδας</a:t>
            </a:r>
          </a:p>
        </p:txBody>
      </p:sp>
      <p:sp>
        <p:nvSpPr>
          <p:cNvPr id="51" name="Οκτάγωνο 50">
            <a:extLst>
              <a:ext uri="{FF2B5EF4-FFF2-40B4-BE49-F238E27FC236}">
                <a16:creationId xmlns:a16="http://schemas.microsoft.com/office/drawing/2014/main"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2" name="Έλλειψη 51">
            <a:extLst>
              <a:ext uri="{FF2B5EF4-FFF2-40B4-BE49-F238E27FC236}">
                <a16:creationId xmlns:a16="http://schemas.microsoft.com/office/drawing/2014/main"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solidFill>
                <a:schemeClr val="accent1"/>
              </a:solidFill>
            </a:endParaRPr>
          </a:p>
        </p:txBody>
      </p:sp>
      <p:sp>
        <p:nvSpPr>
          <p:cNvPr id="53" name="Έλλειψη 52">
            <a:extLst>
              <a:ext uri="{FF2B5EF4-FFF2-40B4-BE49-F238E27FC236}">
                <a16:creationId xmlns:a16="http://schemas.microsoft.com/office/drawing/2014/main"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4" name="Έλλειψη 53">
            <a:extLst>
              <a:ext uri="{FF2B5EF4-FFF2-40B4-BE49-F238E27FC236}">
                <a16:creationId xmlns:a16="http://schemas.microsoft.com/office/drawing/2014/main"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solidFill>
                <a:schemeClr val="accent1"/>
              </a:solidFill>
            </a:endParaRPr>
          </a:p>
        </p:txBody>
      </p:sp>
      <p:sp>
        <p:nvSpPr>
          <p:cNvPr id="55" name="Θέση αριθμού διαφάνειας 54">
            <a:extLst>
              <a:ext uri="{FF2B5EF4-FFF2-40B4-BE49-F238E27FC236}">
                <a16:creationId xmlns:a16="http://schemas.microsoft.com/office/drawing/2014/main" id="{8702E81C-40F0-489E-8339-0139157E6327}"/>
              </a:ext>
            </a:extLst>
          </p:cNvPr>
          <p:cNvSpPr>
            <a:spLocks noGrp="1"/>
          </p:cNvSpPr>
          <p:nvPr>
            <p:ph type="sldNum" sz="quarter" idx="26"/>
          </p:nvPr>
        </p:nvSpPr>
        <p:spPr/>
        <p:txBody>
          <a:bodyPr rtlCol="0"/>
          <a:lstStyle/>
          <a:p>
            <a:pPr rtl="0"/>
            <a:fld id="{19B51A1E-902D-48AF-9020-955120F399B6}" type="slidenum">
              <a:rPr lang="el-GR" smtClean="0"/>
              <a:pPr/>
              <a:t>‹#›</a:t>
            </a:fld>
            <a:endParaRPr lang="el-GR" dirty="0"/>
          </a:p>
        </p:txBody>
      </p:sp>
      <p:grpSp>
        <p:nvGrpSpPr>
          <p:cNvPr id="22" name="Ομάδα 21">
            <a:extLst>
              <a:ext uri="{FF2B5EF4-FFF2-40B4-BE49-F238E27FC236}">
                <a16:creationId xmlns:a16="http://schemas.microsoft.com/office/drawing/2014/main" id="{9089FAF0-BF60-4AB9-A62E-595008DC4646}"/>
              </a:ext>
            </a:extLst>
          </p:cNvPr>
          <p:cNvGrpSpPr/>
          <p:nvPr userDrawn="1"/>
        </p:nvGrpSpPr>
        <p:grpSpPr>
          <a:xfrm>
            <a:off x="1892000" y="2269752"/>
            <a:ext cx="3081180" cy="3011457"/>
            <a:chOff x="1892000" y="2269752"/>
            <a:chExt cx="3081180" cy="3011457"/>
          </a:xfrm>
        </p:grpSpPr>
        <p:sp>
          <p:nvSpPr>
            <p:cNvPr id="26" name="Ελεύθερη σχεδίαση: Σχήμα 13">
              <a:extLst>
                <a:ext uri="{FF2B5EF4-FFF2-40B4-BE49-F238E27FC236}">
                  <a16:creationId xmlns:a16="http://schemas.microsoft.com/office/drawing/2014/main"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7" name="Ελεύθερη σχεδίαση: Σχήμα 26">
              <a:extLst>
                <a:ext uri="{FF2B5EF4-FFF2-40B4-BE49-F238E27FC236}">
                  <a16:creationId xmlns:a16="http://schemas.microsoft.com/office/drawing/2014/main"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8" name="Ελεύθερη σχεδίαση: Σχήμα 17">
              <a:extLst>
                <a:ext uri="{FF2B5EF4-FFF2-40B4-BE49-F238E27FC236}">
                  <a16:creationId xmlns:a16="http://schemas.microsoft.com/office/drawing/2014/main"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9" name="Ελεύθερη σχεδίαση: Σχήμα 19">
              <a:extLst>
                <a:ext uri="{FF2B5EF4-FFF2-40B4-BE49-F238E27FC236}">
                  <a16:creationId xmlns:a16="http://schemas.microsoft.com/office/drawing/2014/main"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0" name="Ελεύθερη σχεδίαση: Σχήμα 23">
              <a:extLst>
                <a:ext uri="{FF2B5EF4-FFF2-40B4-BE49-F238E27FC236}">
                  <a16:creationId xmlns:a16="http://schemas.microsoft.com/office/drawing/2014/main"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1" name="Ελεύθερη σχεδίαση: Σχήμα 30">
              <a:extLst>
                <a:ext uri="{FF2B5EF4-FFF2-40B4-BE49-F238E27FC236}">
                  <a16:creationId xmlns:a16="http://schemas.microsoft.com/office/drawing/2014/main"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2" name="Ελεύθερη σχεδίαση: Σχήμα 28">
              <a:extLst>
                <a:ext uri="{FF2B5EF4-FFF2-40B4-BE49-F238E27FC236}">
                  <a16:creationId xmlns:a16="http://schemas.microsoft.com/office/drawing/2014/main"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grpSp>
      <p:sp>
        <p:nvSpPr>
          <p:cNvPr id="38" name="Θέση εικόνας 3">
            <a:extLst>
              <a:ext uri="{FF2B5EF4-FFF2-40B4-BE49-F238E27FC236}">
                <a16:creationId xmlns:a16="http://schemas.microsoft.com/office/drawing/2014/main" id="{EC82E52C-5E33-5942-8474-7ED4354EC95D}"/>
              </a:ext>
            </a:extLst>
          </p:cNvPr>
          <p:cNvSpPr>
            <a:spLocks noGrp="1"/>
          </p:cNvSpPr>
          <p:nvPr>
            <p:ph type="pic" sz="quarter" idx="30"/>
          </p:nvPr>
        </p:nvSpPr>
        <p:spPr>
          <a:xfrm>
            <a:off x="7405874" y="4835817"/>
            <a:ext cx="691688" cy="691688"/>
          </a:xfrm>
        </p:spPr>
        <p:txBody>
          <a:bodyPr rtlCol="0"/>
          <a:lstStyle>
            <a:lvl1pPr marL="0" indent="0">
              <a:buNone/>
              <a:defRPr sz="1100"/>
            </a:lvl1pPr>
          </a:lstStyle>
          <a:p>
            <a:pPr rtl="0"/>
            <a:r>
              <a:rPr lang="el-GR"/>
              <a:t>Κάντε κλικ στο εικονίδιο για να προσθέσετε εικόνα</a:t>
            </a:r>
            <a:endParaRPr lang="el-GR" dirty="0"/>
          </a:p>
        </p:txBody>
      </p:sp>
      <p:sp>
        <p:nvSpPr>
          <p:cNvPr id="39" name="Θέση εικόνας 3">
            <a:extLst>
              <a:ext uri="{FF2B5EF4-FFF2-40B4-BE49-F238E27FC236}">
                <a16:creationId xmlns:a16="http://schemas.microsoft.com/office/drawing/2014/main" id="{07EC0147-5BE6-9248-BF42-BD99608F459C}"/>
              </a:ext>
            </a:extLst>
          </p:cNvPr>
          <p:cNvSpPr>
            <a:spLocks noGrp="1"/>
          </p:cNvSpPr>
          <p:nvPr>
            <p:ph type="pic" sz="quarter" idx="31"/>
          </p:nvPr>
        </p:nvSpPr>
        <p:spPr>
          <a:xfrm>
            <a:off x="7405874" y="3271181"/>
            <a:ext cx="691688" cy="691688"/>
          </a:xfrm>
        </p:spPr>
        <p:txBody>
          <a:bodyPr rtlCol="0"/>
          <a:lstStyle>
            <a:lvl1pPr marL="0" indent="0">
              <a:buNone/>
              <a:defRPr sz="1100"/>
            </a:lvl1pPr>
          </a:lstStyle>
          <a:p>
            <a:pPr rtl="0"/>
            <a:r>
              <a:rPr lang="el-GR"/>
              <a:t>Κάντε κλικ στο εικονίδιο για να προσθέσετε εικόνα</a:t>
            </a:r>
            <a:endParaRPr lang="el-GR" dirty="0"/>
          </a:p>
        </p:txBody>
      </p:sp>
      <p:sp>
        <p:nvSpPr>
          <p:cNvPr id="40" name="Θέση εικόνας 3">
            <a:extLst>
              <a:ext uri="{FF2B5EF4-FFF2-40B4-BE49-F238E27FC236}">
                <a16:creationId xmlns:a16="http://schemas.microsoft.com/office/drawing/2014/main" id="{2B8E1942-1472-BC49-A624-3A31190A69E1}"/>
              </a:ext>
            </a:extLst>
          </p:cNvPr>
          <p:cNvSpPr>
            <a:spLocks noGrp="1"/>
          </p:cNvSpPr>
          <p:nvPr>
            <p:ph type="pic" sz="quarter" idx="32"/>
          </p:nvPr>
        </p:nvSpPr>
        <p:spPr>
          <a:xfrm>
            <a:off x="7405874" y="1706545"/>
            <a:ext cx="691688" cy="691688"/>
          </a:xfrm>
        </p:spPr>
        <p:txBody>
          <a:bodyPr rtlCol="0"/>
          <a:lstStyle>
            <a:lvl1pPr marL="0" indent="0">
              <a:buNone/>
              <a:defRPr sz="1100"/>
            </a:lvl1pPr>
          </a:lstStyle>
          <a:p>
            <a:pPr rtl="0"/>
            <a:r>
              <a:rPr lang="el-GR"/>
              <a:t>Κάντε κλικ στο εικονίδιο για να προσθέσετε εικόνα</a:t>
            </a:r>
            <a:endParaRPr lang="el-GR" dirty="0"/>
          </a:p>
        </p:txBody>
      </p:sp>
    </p:spTree>
    <p:extLst>
      <p:ext uri="{BB962C8B-B14F-4D97-AF65-F5344CB8AC3E}">
        <p14:creationId xmlns:p14="http://schemas.microsoft.com/office/powerpoint/2010/main" val="28219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Οκτάγωνο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 name="Θέση τίτλου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el-GR" dirty="0"/>
              <a:t>Κάντε κλικ για να επεξεργαστείτε το Στυλ κύριου τίτλου</a:t>
            </a:r>
          </a:p>
        </p:txBody>
      </p:sp>
      <p:sp>
        <p:nvSpPr>
          <p:cNvPr id="3" name="Θέση κειμένου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el-GR" dirty="0"/>
              <a:t>Επεξεργασία στυλ κειμένου υποδείγματος</a:t>
            </a:r>
          </a:p>
          <a:p>
            <a:pPr lvl="1" rtl="0"/>
            <a:r>
              <a:rPr lang="el-GR" dirty="0"/>
              <a:t>Δεύτερου επιπέδου</a:t>
            </a:r>
          </a:p>
          <a:p>
            <a:pPr lvl="2" rtl="0"/>
            <a:r>
              <a:rPr lang="el-GR" dirty="0"/>
              <a:t>Τρίτου επιπέδου</a:t>
            </a:r>
          </a:p>
          <a:p>
            <a:pPr lvl="3" rtl="0"/>
            <a:r>
              <a:rPr lang="el-GR" dirty="0"/>
              <a:t>Τέταρτου επιπέδου</a:t>
            </a:r>
          </a:p>
          <a:p>
            <a:pPr lvl="4" rtl="0"/>
            <a:r>
              <a:rPr lang="el-GR" dirty="0"/>
              <a:t>Πέμπτου επιπέδου</a:t>
            </a:r>
          </a:p>
        </p:txBody>
      </p:sp>
      <p:sp>
        <p:nvSpPr>
          <p:cNvPr id="5" name="Θέση υποσέλιδου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el-GR" dirty="0"/>
              <a:t>Προσθέστε υποσέλιδο</a:t>
            </a:r>
          </a:p>
        </p:txBody>
      </p:sp>
      <p:sp>
        <p:nvSpPr>
          <p:cNvPr id="6" name="Θέση αριθμού διαφάνειας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el-GR" smtClean="0"/>
              <a:pPr/>
              <a:t>‹#›</a:t>
            </a:fld>
            <a:endParaRPr lang="el-GR" dirty="0"/>
          </a:p>
        </p:txBody>
      </p:sp>
      <p:sp>
        <p:nvSpPr>
          <p:cNvPr id="9" name="Έλλειψη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solidFill>
                <a:schemeClr val="accent1"/>
              </a:solidFill>
            </a:endParaRPr>
          </a:p>
        </p:txBody>
      </p:sp>
      <p:sp>
        <p:nvSpPr>
          <p:cNvPr id="10" name="Έλλειψη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1" name="Πλαίσιο κειμένου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el-GR" sz="1200" dirty="0">
                <a:solidFill>
                  <a:schemeClr val="tx2"/>
                </a:solidFill>
                <a:latin typeface="+mj-lt"/>
              </a:rPr>
              <a:t>Το λογότυπο ή το όνομά σας εδώ</a:t>
            </a:r>
          </a:p>
        </p:txBody>
      </p:sp>
      <p:sp>
        <p:nvSpPr>
          <p:cNvPr id="14" name="Έλλειψη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solidFill>
                <a:schemeClr val="accent1"/>
              </a:solidFill>
            </a:endParaRPr>
          </a:p>
        </p:txBody>
      </p:sp>
      <p:sp>
        <p:nvSpPr>
          <p:cNvPr id="18" name="Ορθογώνιο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9" name="Ορθογώνιο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0" name="Ορθογώνιο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1" name="Ορθογώνιο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3" r:id="rId9"/>
    <p:sldLayoutId id="2147483695" r:id="rId10"/>
    <p:sldLayoutId id="2147483694" r:id="rId11"/>
    <p:sldLayoutId id="2147483668" r:id="rId12"/>
    <p:sldLayoutId id="2147483682" r:id="rId13"/>
    <p:sldLayoutId id="2147483670" r:id="rId14"/>
    <p:sldLayoutId id="2147483653" r:id="rId15"/>
    <p:sldLayoutId id="2147483673" r:id="rId16"/>
    <p:sldLayoutId id="2147483674" r:id="rId17"/>
    <p:sldLayoutId id="2147483676" r:id="rId18"/>
    <p:sldLayoutId id="2147483677" r:id="rId19"/>
    <p:sldLayoutId id="2147483654" r:id="rId20"/>
    <p:sldLayoutId id="2147483660" r:id="rId21"/>
    <p:sldLayoutId id="2147483661" r:id="rId22"/>
    <p:sldLayoutId id="214748367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4303056A-11E7-4C37-9069-3B4F63A37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53ECABA-7872-4B19-8110-AA925E05F7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1F6B0A10-EDBA-42AF-A343-73041C570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3E6ED-0D01-41EE-B57A-18A0B9EA9996}" type="datetimeFigureOut">
              <a:rPr lang="el-GR" smtClean="0"/>
              <a:t>8/1/2019</a:t>
            </a:fld>
            <a:endParaRPr lang="el-GR"/>
          </a:p>
        </p:txBody>
      </p:sp>
      <p:sp>
        <p:nvSpPr>
          <p:cNvPr id="5" name="Θέση υποσέλιδου 4">
            <a:extLst>
              <a:ext uri="{FF2B5EF4-FFF2-40B4-BE49-F238E27FC236}">
                <a16:creationId xmlns:a16="http://schemas.microsoft.com/office/drawing/2014/main" id="{A41CF385-CD44-4DA7-BD4A-59ED2EAFE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E62AB7E8-3186-45DD-B33E-FB0E2B6BD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CF839-CB63-452F-98B5-F68733F502A2}" type="slidenum">
              <a:rPr lang="el-GR" smtClean="0"/>
              <a:t>‹#›</a:t>
            </a:fld>
            <a:endParaRPr lang="el-GR"/>
          </a:p>
        </p:txBody>
      </p:sp>
    </p:spTree>
    <p:extLst>
      <p:ext uri="{BB962C8B-B14F-4D97-AF65-F5344CB8AC3E}">
        <p14:creationId xmlns:p14="http://schemas.microsoft.com/office/powerpoint/2010/main" val="35959941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9.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chart" Target="../charts/chart1.xml"/><Relationship Id="rId5" Type="http://schemas.openxmlformats.org/officeDocument/2006/relationships/image" Target="../media/image48.png"/><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jpg"/></Relationships>
</file>

<file path=ppt/slides/_rels/slide17.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hyperlink" Target="mailto:kalaitzg@ece.auth.gr" TargetMode="External"/><Relationship Id="rId7" Type="http://schemas.openxmlformats.org/officeDocument/2006/relationships/image" Target="../media/image55.jp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4.jpg"/><Relationship Id="rId5" Type="http://schemas.openxmlformats.org/officeDocument/2006/relationships/hyperlink" Target="mailto:konserpap@ece.auth.gr" TargetMode="External"/><Relationship Id="rId4" Type="http://schemas.openxmlformats.org/officeDocument/2006/relationships/hyperlink" Target="mailto:eliekamp@ece.auth.gr"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jpg"/><Relationship Id="rId7" Type="http://schemas.openxmlformats.org/officeDocument/2006/relationships/image" Target="../media/image61.jpg"/><Relationship Id="rId12" Type="http://schemas.openxmlformats.org/officeDocument/2006/relationships/image" Target="../media/image66.png"/><Relationship Id="rId17" Type="http://schemas.openxmlformats.org/officeDocument/2006/relationships/image" Target="../media/image3.png"/><Relationship Id="rId2" Type="http://schemas.openxmlformats.org/officeDocument/2006/relationships/notesSlide" Target="../notesSlides/notesSlide12.xml"/><Relationship Id="rId16" Type="http://schemas.openxmlformats.org/officeDocument/2006/relationships/image" Target="../media/image69.svg"/><Relationship Id="rId1" Type="http://schemas.openxmlformats.org/officeDocument/2006/relationships/slideLayout" Target="../slideLayouts/slideLayout23.xml"/><Relationship Id="rId6" Type="http://schemas.openxmlformats.org/officeDocument/2006/relationships/image" Target="../media/image60.jpg"/><Relationship Id="rId11" Type="http://schemas.openxmlformats.org/officeDocument/2006/relationships/image" Target="../media/image65.svg"/><Relationship Id="rId5" Type="http://schemas.openxmlformats.org/officeDocument/2006/relationships/image" Target="../media/image59.jpg"/><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svg"/><Relationship Id="rId14" Type="http://schemas.openxmlformats.org/officeDocument/2006/relationships/hyperlink" Target="http://www.fabrikca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Θέση εικόνας 19" descr="Κοντινό πλάνο δέντρου&#10;&#10;Περιγραφή που δημιουργήθηκε με υψηλή αξιοπιστία">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86714"/>
            <a:ext cx="12018572" cy="6684572"/>
          </a:xfrm>
        </p:spPr>
      </p:pic>
      <p:sp>
        <p:nvSpPr>
          <p:cNvPr id="6" name="Τίτλος 5">
            <a:extLst>
              <a:ext uri="{FF2B5EF4-FFF2-40B4-BE49-F238E27FC236}">
                <a16:creationId xmlns:a16="http://schemas.microsoft.com/office/drawing/2014/main" id="{2E3EA56B-BEB0-4656-A20B-D15F03B7ACA1}"/>
              </a:ext>
            </a:extLst>
          </p:cNvPr>
          <p:cNvSpPr>
            <a:spLocks noGrp="1"/>
          </p:cNvSpPr>
          <p:nvPr>
            <p:ph type="ctrTitle"/>
          </p:nvPr>
        </p:nvSpPr>
        <p:spPr/>
        <p:txBody>
          <a:bodyPr rtlCol="0"/>
          <a:lstStyle/>
          <a:p>
            <a:br>
              <a:rPr lang="en-US" sz="4400" spc="-1" dirty="0">
                <a:solidFill>
                  <a:srgbClr val="9ECF6C"/>
                </a:solidFill>
                <a:latin typeface="Berlin Sans FB"/>
              </a:rPr>
            </a:br>
            <a:br>
              <a:rPr lang="en-US" sz="4400" spc="-1" dirty="0">
                <a:solidFill>
                  <a:srgbClr val="9ECF6C"/>
                </a:solidFill>
                <a:latin typeface="Berlin Sans FB"/>
              </a:rPr>
            </a:br>
            <a:br>
              <a:rPr lang="en-US" sz="4400" spc="-1" dirty="0">
                <a:solidFill>
                  <a:srgbClr val="9ECF6C"/>
                </a:solidFill>
                <a:latin typeface="Berlin Sans FB"/>
              </a:rPr>
            </a:br>
            <a:br>
              <a:rPr lang="en-US" sz="4400" spc="-1" dirty="0">
                <a:solidFill>
                  <a:srgbClr val="9ECF6C"/>
                </a:solidFill>
                <a:latin typeface="Berlin Sans FB"/>
              </a:rPr>
            </a:br>
            <a:r>
              <a:rPr lang="en-US" sz="4400" spc="-1" dirty="0">
                <a:solidFill>
                  <a:srgbClr val="9ECF6C"/>
                </a:solidFill>
                <a:latin typeface="Berlin Sans FB"/>
              </a:rPr>
              <a:t>Birdwatching </a:t>
            </a:r>
            <a:br>
              <a:rPr lang="en-US" sz="4400" spc="-1" dirty="0">
                <a:solidFill>
                  <a:srgbClr val="9ECF6C"/>
                </a:solidFill>
                <a:latin typeface="Berlin Sans FB"/>
              </a:rPr>
            </a:br>
            <a:r>
              <a:rPr lang="en-US" sz="4400" spc="-1" dirty="0">
                <a:solidFill>
                  <a:srgbClr val="9ECF6C"/>
                </a:solidFill>
                <a:latin typeface="Berlin Sans FB"/>
              </a:rPr>
              <a:t>Database</a:t>
            </a:r>
            <a:endParaRPr lang="el-GR" dirty="0"/>
          </a:p>
        </p:txBody>
      </p:sp>
      <p:sp>
        <p:nvSpPr>
          <p:cNvPr id="7" name="Υπότιτλος 6">
            <a:extLst>
              <a:ext uri="{FF2B5EF4-FFF2-40B4-BE49-F238E27FC236}">
                <a16:creationId xmlns:a16="http://schemas.microsoft.com/office/drawing/2014/main" id="{DA0FE6D5-D475-4CBB-A6C2-E3D991A36891}"/>
              </a:ext>
            </a:extLst>
          </p:cNvPr>
          <p:cNvSpPr>
            <a:spLocks noGrp="1"/>
          </p:cNvSpPr>
          <p:nvPr>
            <p:ph type="subTitle" idx="1"/>
          </p:nvPr>
        </p:nvSpPr>
        <p:spPr>
          <a:xfrm>
            <a:off x="0" y="4153578"/>
            <a:ext cx="6840000" cy="936000"/>
          </a:xfrm>
        </p:spPr>
        <p:txBody>
          <a:bodyPr vert="horz" lIns="432000" tIns="144000" rIns="0" bIns="0" rtlCol="0" anchor="t">
            <a:noAutofit/>
          </a:bodyPr>
          <a:lstStyle/>
          <a:p>
            <a:pPr rtl="0"/>
            <a:r>
              <a:rPr lang="el-GR" dirty="0"/>
              <a:t>Ο ορνιθολόγος στα μέτρα σας.</a:t>
            </a:r>
          </a:p>
          <a:p>
            <a:r>
              <a:rPr lang="el-GR" dirty="0"/>
              <a:t>Γιατί η καταγραφή μπορεί να γίνει διασκεδαστική!</a:t>
            </a:r>
          </a:p>
          <a:p>
            <a:pPr rtl="0"/>
            <a:endParaRPr lang="el-GR" dirty="0"/>
          </a:p>
        </p:txBody>
      </p:sp>
      <p:sp>
        <p:nvSpPr>
          <p:cNvPr id="47" name="Ελεύθερη σχεδίαση: Σχήμα 46" title="γεωμετρικό σχήμα">
            <a:extLst>
              <a:ext uri="{FF2B5EF4-FFF2-40B4-BE49-F238E27FC236}">
                <a16:creationId xmlns:a16="http://schemas.microsoft.com/office/drawing/2014/main"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pic>
        <p:nvPicPr>
          <p:cNvPr id="9" name="Εικόνα 8">
            <a:extLst>
              <a:ext uri="{FF2B5EF4-FFF2-40B4-BE49-F238E27FC236}">
                <a16:creationId xmlns:a16="http://schemas.microsoft.com/office/drawing/2014/main" id="{341FD9F1-2CC0-49C7-98D3-1AC44E5F8380}"/>
              </a:ext>
            </a:extLst>
          </p:cNvPr>
          <p:cNvPicPr>
            <a:picLocks noChangeAspect="1"/>
          </p:cNvPicPr>
          <p:nvPr/>
        </p:nvPicPr>
        <p:blipFill>
          <a:blip r:embed="rId4"/>
          <a:stretch>
            <a:fillRect/>
          </a:stretch>
        </p:blipFill>
        <p:spPr>
          <a:xfrm rot="2628778">
            <a:off x="6381336" y="837237"/>
            <a:ext cx="6195901" cy="5320680"/>
          </a:xfrm>
          <a:prstGeom prst="rect">
            <a:avLst/>
          </a:prstGeom>
        </p:spPr>
      </p:pic>
      <p:pic>
        <p:nvPicPr>
          <p:cNvPr id="13" name="Εικόνα 12">
            <a:extLst>
              <a:ext uri="{FF2B5EF4-FFF2-40B4-BE49-F238E27FC236}">
                <a16:creationId xmlns:a16="http://schemas.microsoft.com/office/drawing/2014/main" id="{56031AC8-EE45-48AB-82C6-9894F50230F9}"/>
              </a:ext>
            </a:extLst>
          </p:cNvPr>
          <p:cNvPicPr/>
          <p:nvPr/>
        </p:nvPicPr>
        <p:blipFill>
          <a:blip r:embed="rId5"/>
          <a:stretch/>
        </p:blipFill>
        <p:spPr>
          <a:xfrm>
            <a:off x="414939" y="1959814"/>
            <a:ext cx="1612494" cy="826403"/>
          </a:xfrm>
          <a:prstGeom prst="rect">
            <a:avLst/>
          </a:prstGeom>
        </p:spPr>
      </p:pic>
      <p:sp>
        <p:nvSpPr>
          <p:cNvPr id="8" name="Υπότιτλος 2">
            <a:extLst>
              <a:ext uri="{FF2B5EF4-FFF2-40B4-BE49-F238E27FC236}">
                <a16:creationId xmlns:a16="http://schemas.microsoft.com/office/drawing/2014/main" id="{E85E3214-D60F-4F54-B48A-0995E3D1A70B}"/>
              </a:ext>
            </a:extLst>
          </p:cNvPr>
          <p:cNvSpPr txBox="1">
            <a:spLocks/>
          </p:cNvSpPr>
          <p:nvPr/>
        </p:nvSpPr>
        <p:spPr>
          <a:xfrm>
            <a:off x="86713" y="5328865"/>
            <a:ext cx="3206207" cy="1441214"/>
          </a:xfrm>
          <a:prstGeom prst="rect">
            <a:avLst/>
          </a:prstGeom>
          <a:solidFill>
            <a:schemeClr val="bg1">
              <a:lumMod val="65000"/>
              <a:alpha val="90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l-GR" sz="1500" b="1" dirty="0"/>
              <a:t>Ομάδα 10:</a:t>
            </a:r>
          </a:p>
          <a:p>
            <a:r>
              <a:rPr lang="el-GR" sz="1500" i="1" dirty="0"/>
              <a:t>Γεώργιος Καλαϊτζής</a:t>
            </a:r>
            <a:endParaRPr lang="en-US" sz="1500" i="1" dirty="0"/>
          </a:p>
          <a:p>
            <a:r>
              <a:rPr lang="el-GR" sz="1500" i="1" dirty="0" err="1"/>
              <a:t>Ελιέζερ</a:t>
            </a:r>
            <a:r>
              <a:rPr lang="en-US" sz="1500" i="1" dirty="0"/>
              <a:t>-</a:t>
            </a:r>
            <a:r>
              <a:rPr lang="el-GR" sz="1500" i="1" dirty="0"/>
              <a:t>Σολομών </a:t>
            </a:r>
            <a:r>
              <a:rPr lang="el-GR" sz="1500" i="1" dirty="0" err="1"/>
              <a:t>Καμπελής</a:t>
            </a:r>
            <a:endParaRPr lang="en-US" sz="1500" i="1" dirty="0"/>
          </a:p>
          <a:p>
            <a:r>
              <a:rPr lang="el-GR" sz="1500" i="1" dirty="0"/>
              <a:t>Κωνσταντίνος Παπαδόπουλος</a:t>
            </a:r>
          </a:p>
          <a:p>
            <a:endParaRPr lang="el-GR" sz="2000" dirty="0"/>
          </a:p>
          <a:p>
            <a:endParaRPr lang="el-GR" sz="2000" dirty="0"/>
          </a:p>
          <a:p>
            <a:r>
              <a:rPr lang="el-GR" sz="2000" dirty="0"/>
              <a:t>  </a:t>
            </a:r>
          </a:p>
        </p:txBody>
      </p:sp>
    </p:spTree>
    <p:extLst>
      <p:ext uri="{BB962C8B-B14F-4D97-AF65-F5344CB8AC3E}">
        <p14:creationId xmlns:p14="http://schemas.microsoft.com/office/powerpoint/2010/main" val="1485234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Τίτλος 6">
            <a:extLst>
              <a:ext uri="{FF2B5EF4-FFF2-40B4-BE49-F238E27FC236}">
                <a16:creationId xmlns:a16="http://schemas.microsoft.com/office/drawing/2014/main" id="{68F35FE5-0290-47F2-B7E6-3CC40E48D781}"/>
              </a:ext>
            </a:extLst>
          </p:cNvPr>
          <p:cNvSpPr>
            <a:spLocks noGrp="1"/>
          </p:cNvSpPr>
          <p:nvPr>
            <p:ph type="title"/>
          </p:nvPr>
        </p:nvSpPr>
        <p:spPr/>
        <p:txBody>
          <a:bodyPr rtlCol="0"/>
          <a:lstStyle/>
          <a:p>
            <a:pPr rtl="0"/>
            <a:r>
              <a:rPr lang="el-GR" dirty="0"/>
              <a:t>Εσωτερική Δομή / Οντότητες + Σχέσεις</a:t>
            </a:r>
          </a:p>
        </p:txBody>
      </p:sp>
      <p:sp>
        <p:nvSpPr>
          <p:cNvPr id="8" name="Θέση περιεχομένου 7">
            <a:extLst>
              <a:ext uri="{FF2B5EF4-FFF2-40B4-BE49-F238E27FC236}">
                <a16:creationId xmlns:a16="http://schemas.microsoft.com/office/drawing/2014/main" id="{841DD5B3-8651-4B9B-A7E5-6560B2FD9D31}"/>
              </a:ext>
            </a:extLst>
          </p:cNvPr>
          <p:cNvSpPr>
            <a:spLocks noGrp="1"/>
          </p:cNvSpPr>
          <p:nvPr>
            <p:ph idx="1"/>
          </p:nvPr>
        </p:nvSpPr>
        <p:spPr>
          <a:xfrm>
            <a:off x="432000" y="1152001"/>
            <a:ext cx="2951603" cy="432000"/>
          </a:xfrm>
        </p:spPr>
        <p:txBody>
          <a:bodyPr rtlCol="0"/>
          <a:lstStyle/>
          <a:p>
            <a:r>
              <a:rPr lang="el-GR" b="1" u="sng" dirty="0"/>
              <a:t>Οντότητες</a:t>
            </a:r>
          </a:p>
        </p:txBody>
      </p:sp>
      <p:sp>
        <p:nvSpPr>
          <p:cNvPr id="10" name="Θέση κειμένου 9">
            <a:extLst>
              <a:ext uri="{FF2B5EF4-FFF2-40B4-BE49-F238E27FC236}">
                <a16:creationId xmlns:a16="http://schemas.microsoft.com/office/drawing/2014/main" id="{E1B34DAC-653D-4287-8375-0858E3DB01F9}"/>
              </a:ext>
            </a:extLst>
          </p:cNvPr>
          <p:cNvSpPr>
            <a:spLocks noGrp="1"/>
          </p:cNvSpPr>
          <p:nvPr>
            <p:ph type="body" sz="quarter" idx="13"/>
          </p:nvPr>
        </p:nvSpPr>
        <p:spPr>
          <a:xfrm>
            <a:off x="432000" y="1700421"/>
            <a:ext cx="2951163" cy="2881307"/>
          </a:xfrm>
        </p:spPr>
        <p:txBody>
          <a:bodyPr rtlCol="0"/>
          <a:lstStyle/>
          <a:p>
            <a:r>
              <a:rPr lang="en-US" dirty="0"/>
              <a:t>Species</a:t>
            </a:r>
            <a:endParaRPr lang="el-GR" dirty="0"/>
          </a:p>
          <a:p>
            <a:r>
              <a:rPr lang="en-US" dirty="0"/>
              <a:t>Population</a:t>
            </a:r>
            <a:endParaRPr lang="el-GR" dirty="0"/>
          </a:p>
          <a:p>
            <a:r>
              <a:rPr lang="en-US" dirty="0"/>
              <a:t>Location</a:t>
            </a:r>
            <a:endParaRPr lang="el-GR" dirty="0"/>
          </a:p>
          <a:p>
            <a:r>
              <a:rPr lang="en-US" dirty="0"/>
              <a:t>Characteristics</a:t>
            </a:r>
          </a:p>
          <a:p>
            <a:r>
              <a:rPr lang="en-US" dirty="0"/>
              <a:t>User</a:t>
            </a:r>
            <a:endParaRPr lang="el-GR" dirty="0"/>
          </a:p>
          <a:p>
            <a:r>
              <a:rPr lang="en-US" dirty="0"/>
              <a:t>Equipment</a:t>
            </a:r>
            <a:endParaRPr lang="el-GR" dirty="0"/>
          </a:p>
          <a:p>
            <a:r>
              <a:rPr lang="en-US" dirty="0"/>
              <a:t>Program</a:t>
            </a:r>
            <a:endParaRPr lang="el-GR" dirty="0"/>
          </a:p>
          <a:p>
            <a:r>
              <a:rPr lang="en-US" dirty="0"/>
              <a:t>Address</a:t>
            </a:r>
            <a:endParaRPr lang="el-GR" dirty="0"/>
          </a:p>
        </p:txBody>
      </p:sp>
      <p:sp>
        <p:nvSpPr>
          <p:cNvPr id="2" name="Θέση αριθμού διαφάνειας 1">
            <a:extLst>
              <a:ext uri="{FF2B5EF4-FFF2-40B4-BE49-F238E27FC236}">
                <a16:creationId xmlns:a16="http://schemas.microsoft.com/office/drawing/2014/main" id="{3E4A3EFC-E80D-492D-B9B3-83B1FF3FCD10}"/>
              </a:ext>
            </a:extLst>
          </p:cNvPr>
          <p:cNvSpPr>
            <a:spLocks noGrp="1"/>
          </p:cNvSpPr>
          <p:nvPr>
            <p:ph type="sldNum" sz="quarter" idx="11"/>
          </p:nvPr>
        </p:nvSpPr>
        <p:spPr/>
        <p:txBody>
          <a:bodyPr/>
          <a:lstStyle/>
          <a:p>
            <a:pPr rtl="0"/>
            <a:fld id="{19B51A1E-902D-48AF-9020-955120F399B6}" type="slidenum">
              <a:rPr lang="el-GR" smtClean="0"/>
              <a:pPr rtl="0"/>
              <a:t>10</a:t>
            </a:fld>
            <a:endParaRPr lang="el-GR" dirty="0"/>
          </a:p>
        </p:txBody>
      </p:sp>
      <p:pic>
        <p:nvPicPr>
          <p:cNvPr id="15" name="Θέση εικόνας 14" descr="Εικόνα που περιέχει στιγμιότυπο οθόνης&#10;&#10;Η περιγραφή δημιουργήθηκε αυτόματα">
            <a:extLst>
              <a:ext uri="{FF2B5EF4-FFF2-40B4-BE49-F238E27FC236}">
                <a16:creationId xmlns:a16="http://schemas.microsoft.com/office/drawing/2014/main" id="{1E22B524-DE96-41C3-B0E0-3A3D673BDD9C}"/>
              </a:ext>
            </a:extLst>
          </p:cNvPr>
          <p:cNvPicPr>
            <a:picLocks noGrp="1" noChangeAspect="1"/>
          </p:cNvPicPr>
          <p:nvPr>
            <p:ph type="pic" sz="quarter" idx="12"/>
          </p:nvPr>
        </p:nvPicPr>
        <p:blipFill rotWithShape="1">
          <a:blip r:embed="rId3"/>
          <a:srcRect/>
          <a:stretch/>
        </p:blipFill>
        <p:spPr>
          <a:xfrm>
            <a:off x="4150942" y="1526283"/>
            <a:ext cx="6209016" cy="4229330"/>
          </a:xfrm>
          <a:prstGeom prst="rect">
            <a:avLst/>
          </a:prstGeom>
        </p:spPr>
      </p:pic>
      <p:sp>
        <p:nvSpPr>
          <p:cNvPr id="16" name="Θέση περιεχομένου 7">
            <a:extLst>
              <a:ext uri="{FF2B5EF4-FFF2-40B4-BE49-F238E27FC236}">
                <a16:creationId xmlns:a16="http://schemas.microsoft.com/office/drawing/2014/main" id="{3C2C79A5-ADB4-4213-8DC9-A25E81F3FA77}"/>
              </a:ext>
            </a:extLst>
          </p:cNvPr>
          <p:cNvSpPr txBox="1">
            <a:spLocks/>
          </p:cNvSpPr>
          <p:nvPr/>
        </p:nvSpPr>
        <p:spPr>
          <a:xfrm>
            <a:off x="432000" y="4698148"/>
            <a:ext cx="2951603" cy="432000"/>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l-GR" sz="2000" b="1" u="sng" dirty="0">
                <a:solidFill>
                  <a:prstClr val="black">
                    <a:lumMod val="75000"/>
                    <a:lumOff val="25000"/>
                  </a:prstClr>
                </a:solidFill>
              </a:rPr>
              <a:t>Σχέσεις–Ενδιάμεσοι Πίνακες</a:t>
            </a:r>
            <a:endParaRPr lang="el-GR" sz="2000" b="1" u="sng" dirty="0"/>
          </a:p>
        </p:txBody>
      </p:sp>
      <p:sp>
        <p:nvSpPr>
          <p:cNvPr id="17" name="Θέση κειμένου 9">
            <a:extLst>
              <a:ext uri="{FF2B5EF4-FFF2-40B4-BE49-F238E27FC236}">
                <a16:creationId xmlns:a16="http://schemas.microsoft.com/office/drawing/2014/main" id="{CBC6D9F0-93AF-4D1F-916B-97F02D38AFE3}"/>
              </a:ext>
            </a:extLst>
          </p:cNvPr>
          <p:cNvSpPr txBox="1">
            <a:spLocks/>
          </p:cNvSpPr>
          <p:nvPr/>
        </p:nvSpPr>
        <p:spPr>
          <a:xfrm>
            <a:off x="356460" y="5246568"/>
            <a:ext cx="2951163" cy="288130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Lives_in</a:t>
            </a:r>
            <a:endParaRPr lang="el-GR" dirty="0"/>
          </a:p>
          <a:p>
            <a:r>
              <a:rPr lang="en-US" dirty="0" err="1"/>
              <a:t>User_Species</a:t>
            </a:r>
            <a:endParaRPr lang="el-GR" dirty="0"/>
          </a:p>
          <a:p>
            <a:r>
              <a:rPr lang="en-US" dirty="0" err="1"/>
              <a:t>User_Program</a:t>
            </a:r>
            <a:endParaRPr lang="el-GR" dirty="0"/>
          </a:p>
        </p:txBody>
      </p:sp>
    </p:spTree>
    <p:extLst>
      <p:ext uri="{BB962C8B-B14F-4D97-AF65-F5344CB8AC3E}">
        <p14:creationId xmlns:p14="http://schemas.microsoft.com/office/powerpoint/2010/main" val="1603744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 calcmode="lin" valueType="num">
                                      <p:cBhvr additive="base">
                                        <p:cTn id="1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 calcmode="lin" valueType="num">
                                      <p:cBhvr additive="base">
                                        <p:cTn id="20"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 calcmode="lin" valueType="num">
                                      <p:cBhvr additive="base">
                                        <p:cTn id="2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2" presetClass="entr" presetSubtype="4" fill="hold" grpId="0" nodeType="after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 calcmode="lin" valueType="num">
                                      <p:cBhvr additive="base">
                                        <p:cTn id="3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2" presetClass="entr" presetSubtype="4" fill="hold" grpId="0" nodeType="after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 calcmode="lin" valueType="num">
                                      <p:cBhvr additive="base">
                                        <p:cTn id="40"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3500"/>
                            </p:stCondLst>
                            <p:childTnLst>
                              <p:par>
                                <p:cTn id="43" presetID="2" presetClass="entr" presetSubtype="4" fill="hold" grpId="0" nodeType="after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 calcmode="lin" valueType="num">
                                      <p:cBhvr additive="base">
                                        <p:cTn id="4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2" presetClass="entr" presetSubtype="4" fill="hold" grpId="0" nodeType="afterEffect">
                                  <p:stCondLst>
                                    <p:cond delay="0"/>
                                  </p:stCondLst>
                                  <p:childTnLst>
                                    <p:set>
                                      <p:cBhvr>
                                        <p:cTn id="49" dur="1" fill="hold">
                                          <p:stCondLst>
                                            <p:cond delay="0"/>
                                          </p:stCondLst>
                                        </p:cTn>
                                        <p:tgtEl>
                                          <p:spTgt spid="10">
                                            <p:txEl>
                                              <p:pRg st="7" end="7"/>
                                            </p:txEl>
                                          </p:spTgt>
                                        </p:tgtEl>
                                        <p:attrNameLst>
                                          <p:attrName>style.visibility</p:attrName>
                                        </p:attrNameLst>
                                      </p:cBhvr>
                                      <p:to>
                                        <p:strVal val="visible"/>
                                      </p:to>
                                    </p:set>
                                    <p:anim calcmode="lin" valueType="num">
                                      <p:cBhvr additive="base">
                                        <p:cTn id="50"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standing in a field&#10;&#10;Description generated with very high confidence">
            <a:extLst>
              <a:ext uri="{FF2B5EF4-FFF2-40B4-BE49-F238E27FC236}">
                <a16:creationId xmlns:a16="http://schemas.microsoft.com/office/drawing/2014/main" id="{932F5741-82F6-4D71-8795-E23C4C89FA7F}"/>
              </a:ext>
            </a:extLst>
          </p:cNvPr>
          <p:cNvPicPr>
            <a:picLocks noGrp="1" noChangeAspect="1"/>
          </p:cNvPicPr>
          <p:nvPr>
            <p:ph type="pic" sz="quarter" idx="27"/>
          </p:nvPr>
        </p:nvPicPr>
        <p:blipFill>
          <a:blip r:embed="rId2"/>
          <a:srcRect l="17000" r="17000"/>
          <a:stretch>
            <a:fillRect/>
          </a:stretch>
        </p:blipFill>
        <p:spPr/>
      </p:pic>
      <p:sp>
        <p:nvSpPr>
          <p:cNvPr id="8" name="Title 7">
            <a:extLst>
              <a:ext uri="{FF2B5EF4-FFF2-40B4-BE49-F238E27FC236}">
                <a16:creationId xmlns:a16="http://schemas.microsoft.com/office/drawing/2014/main" id="{E5BE7BF7-8EDE-4145-A008-63740C68C3C5}"/>
              </a:ext>
            </a:extLst>
          </p:cNvPr>
          <p:cNvSpPr>
            <a:spLocks noGrp="1"/>
          </p:cNvSpPr>
          <p:nvPr>
            <p:ph type="title"/>
          </p:nvPr>
        </p:nvSpPr>
        <p:spPr>
          <a:xfrm>
            <a:off x="7008827" y="226946"/>
            <a:ext cx="4703542" cy="432000"/>
          </a:xfrm>
        </p:spPr>
        <p:txBody>
          <a:bodyPr/>
          <a:lstStyle/>
          <a:p>
            <a:r>
              <a:rPr lang="el-GR" sz="3200" b="1" dirty="0"/>
              <a:t>Όψεις</a:t>
            </a:r>
            <a:endParaRPr lang="en-US" sz="3200" b="1" dirty="0"/>
          </a:p>
        </p:txBody>
      </p:sp>
      <p:sp>
        <p:nvSpPr>
          <p:cNvPr id="9" name="Text Placeholder 8">
            <a:extLst>
              <a:ext uri="{FF2B5EF4-FFF2-40B4-BE49-F238E27FC236}">
                <a16:creationId xmlns:a16="http://schemas.microsoft.com/office/drawing/2014/main" id="{D3D0C442-8190-4547-921F-259A862DB98F}"/>
              </a:ext>
            </a:extLst>
          </p:cNvPr>
          <p:cNvSpPr>
            <a:spLocks noGrp="1"/>
          </p:cNvSpPr>
          <p:nvPr>
            <p:ph type="body" sz="quarter" idx="12"/>
          </p:nvPr>
        </p:nvSpPr>
        <p:spPr/>
        <p:txBody>
          <a:bodyPr/>
          <a:lstStyle/>
          <a:p>
            <a:pPr marL="285750" indent="-285750">
              <a:buFont typeface="Wingdings" panose="05000000000000000000" pitchFamily="2" charset="2"/>
              <a:buChar char="ü"/>
            </a:pPr>
            <a:r>
              <a:rPr lang="el-GR" dirty="0"/>
              <a:t>Μια όψη που περιέχει όλους τους χρήστες και τον εξοπλισμό που έχουν δανειστεί</a:t>
            </a:r>
            <a:endParaRPr lang="en-US" dirty="0"/>
          </a:p>
          <a:p>
            <a:endParaRPr lang="en-US" dirty="0"/>
          </a:p>
        </p:txBody>
      </p:sp>
      <p:sp>
        <p:nvSpPr>
          <p:cNvPr id="10" name="Text Placeholder 9">
            <a:extLst>
              <a:ext uri="{FF2B5EF4-FFF2-40B4-BE49-F238E27FC236}">
                <a16:creationId xmlns:a16="http://schemas.microsoft.com/office/drawing/2014/main" id="{A6217A85-89DD-458D-9583-3EF56F464899}"/>
              </a:ext>
            </a:extLst>
          </p:cNvPr>
          <p:cNvSpPr>
            <a:spLocks noGrp="1"/>
          </p:cNvSpPr>
          <p:nvPr>
            <p:ph type="body" sz="quarter" idx="13"/>
          </p:nvPr>
        </p:nvSpPr>
        <p:spPr/>
        <p:txBody>
          <a:bodyPr/>
          <a:lstStyle/>
          <a:p>
            <a:pPr marL="285750" indent="-285750">
              <a:buFont typeface="Wingdings" panose="05000000000000000000" pitchFamily="2" charset="2"/>
              <a:buChar char="ü"/>
            </a:pPr>
            <a:r>
              <a:rPr lang="el-GR" dirty="0"/>
              <a:t>Μια όψη που περιέχει όλους τους χρήστες και τα προγράμματα στα οποία συμμετέχουν</a:t>
            </a:r>
            <a:endParaRPr lang="en-US" dirty="0"/>
          </a:p>
          <a:p>
            <a:endParaRPr lang="en-US" dirty="0"/>
          </a:p>
        </p:txBody>
      </p:sp>
      <p:sp>
        <p:nvSpPr>
          <p:cNvPr id="14" name="Text Placeholder 13">
            <a:extLst>
              <a:ext uri="{FF2B5EF4-FFF2-40B4-BE49-F238E27FC236}">
                <a16:creationId xmlns:a16="http://schemas.microsoft.com/office/drawing/2014/main" id="{5C79B8C5-D10D-4EDE-A35A-4FE08FD49E8D}"/>
              </a:ext>
            </a:extLst>
          </p:cNvPr>
          <p:cNvSpPr>
            <a:spLocks noGrp="1"/>
          </p:cNvSpPr>
          <p:nvPr>
            <p:ph type="body" sz="quarter" idx="21"/>
          </p:nvPr>
        </p:nvSpPr>
        <p:spPr/>
        <p:txBody>
          <a:bodyPr/>
          <a:lstStyle/>
          <a:p>
            <a:pPr marL="285750" indent="-285750">
              <a:buFont typeface="Wingdings" panose="05000000000000000000" pitchFamily="2" charset="2"/>
              <a:buChar char="ü"/>
            </a:pPr>
            <a:r>
              <a:rPr lang="el-GR" dirty="0"/>
              <a:t>Μια όψη που περιέχει όλους τους χρήστες και τα είδη των πτηνών που έχουν επεξεργαστεί</a:t>
            </a:r>
            <a:endParaRPr lang="en-US" dirty="0"/>
          </a:p>
          <a:p>
            <a:endParaRPr lang="en-US" dirty="0"/>
          </a:p>
        </p:txBody>
      </p:sp>
      <p:sp>
        <p:nvSpPr>
          <p:cNvPr id="5" name="Slide Number Placeholder 4">
            <a:extLst>
              <a:ext uri="{FF2B5EF4-FFF2-40B4-BE49-F238E27FC236}">
                <a16:creationId xmlns:a16="http://schemas.microsoft.com/office/drawing/2014/main" id="{93A8C0C1-AE44-4799-80C3-C87F2CB3EBF3}"/>
              </a:ext>
            </a:extLst>
          </p:cNvPr>
          <p:cNvSpPr>
            <a:spLocks noGrp="1"/>
          </p:cNvSpPr>
          <p:nvPr>
            <p:ph type="sldNum" sz="quarter" idx="26"/>
          </p:nvPr>
        </p:nvSpPr>
        <p:spPr/>
        <p:txBody>
          <a:bodyPr/>
          <a:lstStyle/>
          <a:p>
            <a:pPr rtl="0"/>
            <a:fld id="{19B51A1E-902D-48AF-9020-955120F399B6}" type="slidenum">
              <a:rPr lang="el-GR" smtClean="0"/>
              <a:pPr rtl="0"/>
              <a:t>11</a:t>
            </a:fld>
            <a:endParaRPr lang="el-GR" dirty="0"/>
          </a:p>
        </p:txBody>
      </p:sp>
      <p:pic>
        <p:nvPicPr>
          <p:cNvPr id="42" name="Picture Placeholder 41">
            <a:extLst>
              <a:ext uri="{FF2B5EF4-FFF2-40B4-BE49-F238E27FC236}">
                <a16:creationId xmlns:a16="http://schemas.microsoft.com/office/drawing/2014/main" id="{F9042810-C14D-4045-BA88-ED34930AD582}"/>
              </a:ext>
            </a:extLst>
          </p:cNvPr>
          <p:cNvPicPr>
            <a:picLocks noGrp="1" noChangeAspect="1"/>
          </p:cNvPicPr>
          <p:nvPr>
            <p:ph type="pic" sz="quarter" idx="32"/>
          </p:nvPr>
        </p:nvPicPr>
        <p:blipFill>
          <a:blip r:embed="rId3">
            <a:duotone>
              <a:prstClr val="black"/>
              <a:srgbClr val="F2F2F2">
                <a:tint val="45000"/>
                <a:satMod val="400000"/>
              </a:srgbClr>
            </a:duotone>
          </a:blip>
          <a:srcRect/>
          <a:stretch>
            <a:fillRect/>
          </a:stretch>
        </p:blipFill>
        <p:spPr>
          <a:xfrm>
            <a:off x="7377562" y="1678233"/>
            <a:ext cx="720000" cy="720000"/>
          </a:xfrm>
        </p:spPr>
      </p:pic>
      <p:pic>
        <p:nvPicPr>
          <p:cNvPr id="48" name="Picture Placeholder 47">
            <a:extLst>
              <a:ext uri="{FF2B5EF4-FFF2-40B4-BE49-F238E27FC236}">
                <a16:creationId xmlns:a16="http://schemas.microsoft.com/office/drawing/2014/main" id="{11C50A47-E56B-4E6E-83F8-1F3C6DC41B78}"/>
              </a:ext>
            </a:extLst>
          </p:cNvPr>
          <p:cNvPicPr>
            <a:picLocks noGrp="1" noChangeAspect="1"/>
          </p:cNvPicPr>
          <p:nvPr>
            <p:ph type="pic" sz="quarter" idx="31"/>
          </p:nvPr>
        </p:nvPicPr>
        <p:blipFill>
          <a:blip r:embed="rId4">
            <a:duotone>
              <a:prstClr val="black"/>
              <a:srgbClr val="F2F2F2">
                <a:tint val="45000"/>
                <a:satMod val="400000"/>
              </a:srgbClr>
            </a:duotone>
          </a:blip>
          <a:srcRect t="115" b="115"/>
          <a:stretch>
            <a:fillRect/>
          </a:stretch>
        </p:blipFill>
        <p:spPr/>
      </p:pic>
      <p:pic>
        <p:nvPicPr>
          <p:cNvPr id="50" name="Picture Placeholder 49">
            <a:extLst>
              <a:ext uri="{FF2B5EF4-FFF2-40B4-BE49-F238E27FC236}">
                <a16:creationId xmlns:a16="http://schemas.microsoft.com/office/drawing/2014/main" id="{4AC74CD2-1C1D-4346-A16B-9FA3F2296975}"/>
              </a:ext>
            </a:extLst>
          </p:cNvPr>
          <p:cNvPicPr>
            <a:picLocks noGrp="1" noChangeAspect="1"/>
          </p:cNvPicPr>
          <p:nvPr>
            <p:ph type="pic" sz="quarter" idx="30"/>
          </p:nvPr>
        </p:nvPicPr>
        <p:blipFill>
          <a:blip r:embed="rId5">
            <a:duotone>
              <a:prstClr val="black"/>
              <a:srgbClr val="F2F2F2">
                <a:tint val="45000"/>
                <a:satMod val="400000"/>
              </a:srgbClr>
            </a:duotone>
          </a:blip>
          <a:srcRect/>
          <a:stretch>
            <a:fillRect/>
          </a:stretch>
        </p:blipFill>
        <p:spPr/>
      </p:pic>
      <p:pic>
        <p:nvPicPr>
          <p:cNvPr id="52" name="Picture 51" descr="A screenshot of a cell phone&#10;&#10;Description generated with high confidence">
            <a:extLst>
              <a:ext uri="{FF2B5EF4-FFF2-40B4-BE49-F238E27FC236}">
                <a16:creationId xmlns:a16="http://schemas.microsoft.com/office/drawing/2014/main" id="{B51B82E3-2CD5-446D-AB2D-A4B3295C65D6}"/>
              </a:ext>
            </a:extLst>
          </p:cNvPr>
          <p:cNvPicPr>
            <a:picLocks noChangeAspect="1"/>
          </p:cNvPicPr>
          <p:nvPr/>
        </p:nvPicPr>
        <p:blipFill>
          <a:blip r:embed="rId6"/>
          <a:stretch>
            <a:fillRect/>
          </a:stretch>
        </p:blipFill>
        <p:spPr>
          <a:xfrm>
            <a:off x="8768283" y="1220103"/>
            <a:ext cx="2390775" cy="581025"/>
          </a:xfrm>
          <a:prstGeom prst="rect">
            <a:avLst/>
          </a:prstGeom>
        </p:spPr>
      </p:pic>
      <p:pic>
        <p:nvPicPr>
          <p:cNvPr id="54" name="Picture 53" descr="A screenshot of a cell phone&#10;&#10;Description generated with high confidence">
            <a:extLst>
              <a:ext uri="{FF2B5EF4-FFF2-40B4-BE49-F238E27FC236}">
                <a16:creationId xmlns:a16="http://schemas.microsoft.com/office/drawing/2014/main" id="{4F95A541-CFD1-406E-BAB9-AD525A5FFF1A}"/>
              </a:ext>
            </a:extLst>
          </p:cNvPr>
          <p:cNvPicPr>
            <a:picLocks noChangeAspect="1"/>
          </p:cNvPicPr>
          <p:nvPr/>
        </p:nvPicPr>
        <p:blipFill>
          <a:blip r:embed="rId7"/>
          <a:stretch>
            <a:fillRect/>
          </a:stretch>
        </p:blipFill>
        <p:spPr>
          <a:xfrm>
            <a:off x="8768283" y="2784739"/>
            <a:ext cx="2914650" cy="581025"/>
          </a:xfrm>
          <a:prstGeom prst="rect">
            <a:avLst/>
          </a:prstGeom>
        </p:spPr>
      </p:pic>
      <p:pic>
        <p:nvPicPr>
          <p:cNvPr id="56" name="Picture 55">
            <a:extLst>
              <a:ext uri="{FF2B5EF4-FFF2-40B4-BE49-F238E27FC236}">
                <a16:creationId xmlns:a16="http://schemas.microsoft.com/office/drawing/2014/main" id="{E0486B2E-B93E-4947-B128-911B6A1C7E36}"/>
              </a:ext>
            </a:extLst>
          </p:cNvPr>
          <p:cNvPicPr>
            <a:picLocks noChangeAspect="1"/>
          </p:cNvPicPr>
          <p:nvPr/>
        </p:nvPicPr>
        <p:blipFill>
          <a:blip r:embed="rId8"/>
          <a:stretch>
            <a:fillRect/>
          </a:stretch>
        </p:blipFill>
        <p:spPr>
          <a:xfrm>
            <a:off x="8768283" y="4431983"/>
            <a:ext cx="2819400" cy="581025"/>
          </a:xfrm>
          <a:prstGeom prst="rect">
            <a:avLst/>
          </a:prstGeom>
        </p:spPr>
      </p:pic>
    </p:spTree>
    <p:extLst>
      <p:ext uri="{BB962C8B-B14F-4D97-AF65-F5344CB8AC3E}">
        <p14:creationId xmlns:p14="http://schemas.microsoft.com/office/powerpoint/2010/main" val="289130007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ppt_x"/>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 calcmode="lin" valueType="num">
                                      <p:cBhvr additive="base">
                                        <p:cTn id="39" dur="500" fill="hold"/>
                                        <p:tgtEl>
                                          <p:spTgt spid="56"/>
                                        </p:tgtEl>
                                        <p:attrNameLst>
                                          <p:attrName>ppt_x</p:attrName>
                                        </p:attrNameLst>
                                      </p:cBhvr>
                                      <p:tavLst>
                                        <p:tav tm="0">
                                          <p:val>
                                            <p:strVal val="#ppt_x"/>
                                          </p:val>
                                        </p:tav>
                                        <p:tav tm="100000">
                                          <p:val>
                                            <p:strVal val="#ppt_x"/>
                                          </p:val>
                                        </p:tav>
                                      </p:tavLst>
                                    </p:anim>
                                    <p:anim calcmode="lin" valueType="num">
                                      <p:cBhvr additive="base">
                                        <p:cTn id="40" dur="500" fill="hold"/>
                                        <p:tgtEl>
                                          <p:spTgt spid="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additive="base">
                                        <p:cTn id="4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Τίτλος 13">
            <a:extLst>
              <a:ext uri="{FF2B5EF4-FFF2-40B4-BE49-F238E27FC236}">
                <a16:creationId xmlns:a16="http://schemas.microsoft.com/office/drawing/2014/main" id="{5A66ED23-4FD1-4E82-A830-0FFC1B6F8070}"/>
              </a:ext>
            </a:extLst>
          </p:cNvPr>
          <p:cNvSpPr>
            <a:spLocks noGrp="1"/>
          </p:cNvSpPr>
          <p:nvPr>
            <p:ph type="title"/>
          </p:nvPr>
        </p:nvSpPr>
        <p:spPr/>
        <p:txBody>
          <a:bodyPr rtlCol="0"/>
          <a:lstStyle/>
          <a:p>
            <a:r>
              <a:rPr lang="el-GR" dirty="0"/>
              <a:t>Τι όμως υπόσχεται η ανάπτυξη της </a:t>
            </a:r>
            <a:r>
              <a:rPr lang="en-US" spc="-1" dirty="0">
                <a:solidFill>
                  <a:srgbClr val="9ECF6C"/>
                </a:solidFill>
                <a:latin typeface="Berlin Sans FB"/>
              </a:rPr>
              <a:t>Birdwatching Database</a:t>
            </a:r>
            <a:r>
              <a:rPr lang="el-GR" spc="-1" dirty="0">
                <a:solidFill>
                  <a:srgbClr val="9ECF6C"/>
                </a:solidFill>
                <a:latin typeface="Berlin Sans FB"/>
              </a:rPr>
              <a:t> </a:t>
            </a:r>
            <a:r>
              <a:rPr lang="en-US" spc="-1" dirty="0">
                <a:solidFill>
                  <a:schemeClr val="tx1"/>
                </a:solidFill>
                <a:latin typeface="Berlin Sans FB"/>
              </a:rPr>
              <a:t>;</a:t>
            </a:r>
            <a:endParaRPr lang="el-GR" dirty="0">
              <a:solidFill>
                <a:schemeClr val="tx1"/>
              </a:solidFill>
            </a:endParaRPr>
          </a:p>
        </p:txBody>
      </p:sp>
      <p:sp>
        <p:nvSpPr>
          <p:cNvPr id="24" name="Θέση κειμένου 23">
            <a:extLst>
              <a:ext uri="{FF2B5EF4-FFF2-40B4-BE49-F238E27FC236}">
                <a16:creationId xmlns:a16="http://schemas.microsoft.com/office/drawing/2014/main" id="{7DDE25BB-92A4-43F5-9121-27E4398711F7}"/>
              </a:ext>
            </a:extLst>
          </p:cNvPr>
          <p:cNvSpPr>
            <a:spLocks noGrp="1"/>
          </p:cNvSpPr>
          <p:nvPr>
            <p:ph type="body" sz="quarter" idx="26"/>
          </p:nvPr>
        </p:nvSpPr>
        <p:spPr>
          <a:xfrm>
            <a:off x="1118698" y="1080000"/>
            <a:ext cx="10652616" cy="276561"/>
          </a:xfrm>
        </p:spPr>
        <p:txBody>
          <a:bodyPr rtlCol="0"/>
          <a:lstStyle/>
          <a:p>
            <a:pPr rtl="0"/>
            <a:r>
              <a:rPr lang="el-GR" dirty="0"/>
              <a:t>Άμεσοι στόχοι της ομάδας</a:t>
            </a:r>
          </a:p>
        </p:txBody>
      </p:sp>
      <p:pic>
        <p:nvPicPr>
          <p:cNvPr id="33" name="Θέση εικόνας 32" descr="Καθηγητής">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p:pic>
      <p:sp>
        <p:nvSpPr>
          <p:cNvPr id="18" name="Θέση κειμένου 17">
            <a:extLst>
              <a:ext uri="{FF2B5EF4-FFF2-40B4-BE49-F238E27FC236}">
                <a16:creationId xmlns:a16="http://schemas.microsoft.com/office/drawing/2014/main" id="{EF1735BC-D84A-49D9-A1F5-98B0F92CC4E6}"/>
              </a:ext>
            </a:extLst>
          </p:cNvPr>
          <p:cNvSpPr>
            <a:spLocks noGrp="1"/>
          </p:cNvSpPr>
          <p:nvPr>
            <p:ph type="body" sz="quarter" idx="17"/>
          </p:nvPr>
        </p:nvSpPr>
        <p:spPr>
          <a:xfrm>
            <a:off x="2071453" y="3612427"/>
            <a:ext cx="2160587" cy="504000"/>
          </a:xfrm>
        </p:spPr>
        <p:txBody>
          <a:bodyPr rtlCol="0"/>
          <a:lstStyle/>
          <a:p>
            <a:pPr rtl="0"/>
            <a:r>
              <a:rPr lang="el-GR" dirty="0"/>
              <a:t>Εκπαίδευση </a:t>
            </a:r>
          </a:p>
        </p:txBody>
      </p:sp>
      <p:sp>
        <p:nvSpPr>
          <p:cNvPr id="15" name="Θέση κειμένου 14">
            <a:extLst>
              <a:ext uri="{FF2B5EF4-FFF2-40B4-BE49-F238E27FC236}">
                <a16:creationId xmlns:a16="http://schemas.microsoft.com/office/drawing/2014/main" id="{FC7A0458-F32A-49CF-9495-28592AEBA2F4}"/>
              </a:ext>
            </a:extLst>
          </p:cNvPr>
          <p:cNvSpPr>
            <a:spLocks noGrp="1"/>
          </p:cNvSpPr>
          <p:nvPr>
            <p:ph type="body" sz="quarter" idx="12"/>
          </p:nvPr>
        </p:nvSpPr>
        <p:spPr>
          <a:xfrm>
            <a:off x="2071453" y="4498703"/>
            <a:ext cx="2160588" cy="900000"/>
          </a:xfrm>
        </p:spPr>
        <p:txBody>
          <a:bodyPr rtlCol="0"/>
          <a:lstStyle/>
          <a:p>
            <a:pPr rtl="0"/>
            <a:r>
              <a:rPr lang="el-GR" dirty="0"/>
              <a:t>Η τελική μας εφαρμογή μπορεί να χρησιμοποιηθεί για εκπαιδευτικούς σκοπούς </a:t>
            </a:r>
          </a:p>
        </p:txBody>
      </p:sp>
      <p:cxnSp>
        <p:nvCxnSpPr>
          <p:cNvPr id="26" name="Ευθεία γραμμή σύνδεσης 25" descr="Πρώτη διαχωριστική γραμμή στη διαφάνεια">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5" name="Θέση εικόνας 34" descr="Ομάδα">
            <a:extLst>
              <a:ext uri="{FF2B5EF4-FFF2-40B4-BE49-F238E27FC236}">
                <a16:creationId xmlns:a16="http://schemas.microsoft.com/office/drawing/2014/main" id="{29D864EF-7534-4411-9666-4707F93191F9}"/>
              </a:ext>
            </a:extLst>
          </p:cNvPr>
          <p:cNvPicPr>
            <a:picLocks noGrp="1" noChangeAspect="1"/>
          </p:cNvPicPr>
          <p:nvPr>
            <p:ph type="pic" sz="quarter" idx="28"/>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p:pic>
      <p:sp>
        <p:nvSpPr>
          <p:cNvPr id="19" name="Θέση κειμένου 18">
            <a:extLst>
              <a:ext uri="{FF2B5EF4-FFF2-40B4-BE49-F238E27FC236}">
                <a16:creationId xmlns:a16="http://schemas.microsoft.com/office/drawing/2014/main" id="{015436B2-77D6-4D3F-8744-02853C3A274C}"/>
              </a:ext>
            </a:extLst>
          </p:cNvPr>
          <p:cNvSpPr>
            <a:spLocks noGrp="1"/>
          </p:cNvSpPr>
          <p:nvPr>
            <p:ph type="body" sz="quarter" idx="18"/>
          </p:nvPr>
        </p:nvSpPr>
        <p:spPr>
          <a:xfrm>
            <a:off x="4921830" y="3612427"/>
            <a:ext cx="2348340" cy="504000"/>
          </a:xfrm>
        </p:spPr>
        <p:txBody>
          <a:bodyPr rtlCol="0"/>
          <a:lstStyle/>
          <a:p>
            <a:pPr rtl="0"/>
            <a:r>
              <a:rPr lang="el-GR" dirty="0"/>
              <a:t>Αύξηση των ενεργών μελών της ΕΟΕ</a:t>
            </a:r>
          </a:p>
        </p:txBody>
      </p:sp>
      <p:sp>
        <p:nvSpPr>
          <p:cNvPr id="16" name="Θέση κειμένου 15">
            <a:extLst>
              <a:ext uri="{FF2B5EF4-FFF2-40B4-BE49-F238E27FC236}">
                <a16:creationId xmlns:a16="http://schemas.microsoft.com/office/drawing/2014/main" id="{BFEB8D05-C4DC-4D45-A8B0-4428698040AB}"/>
              </a:ext>
            </a:extLst>
          </p:cNvPr>
          <p:cNvSpPr>
            <a:spLocks noGrp="1"/>
          </p:cNvSpPr>
          <p:nvPr>
            <p:ph type="body" sz="quarter" idx="13"/>
          </p:nvPr>
        </p:nvSpPr>
        <p:spPr>
          <a:xfrm>
            <a:off x="5020543" y="4498703"/>
            <a:ext cx="2160588" cy="2169888"/>
          </a:xfrm>
        </p:spPr>
        <p:txBody>
          <a:bodyPr rtlCol="0"/>
          <a:lstStyle/>
          <a:p>
            <a:pPr rtl="0"/>
            <a:r>
              <a:rPr lang="el-GR" dirty="0"/>
              <a:t>Περισσότεροι μέλη θα ενδιαφερθούν για τη συμμετοχή σε δράσεις της ΕΟΕ καθώς η παρατήρηση πουλιών έρχεται στα μέτρα  τους μέσω των νέων τεχνολογιών που προσφέρει η τελική μας εφαρμογή</a:t>
            </a:r>
          </a:p>
        </p:txBody>
      </p:sp>
      <p:cxnSp>
        <p:nvCxnSpPr>
          <p:cNvPr id="27" name="Ευθεία γραμμή σύνδεσης 26" descr="Δεύτερη διαχωριστική γραμμή στη διαφάνεια">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7" name="Θέση εικόνας 36" descr="Βιβλία">
            <a:extLst>
              <a:ext uri="{FF2B5EF4-FFF2-40B4-BE49-F238E27FC236}">
                <a16:creationId xmlns:a16="http://schemas.microsoft.com/office/drawing/2014/main" id="{A3A82211-756C-4184-979C-5420002F8071}"/>
              </a:ext>
            </a:extLst>
          </p:cNvPr>
          <p:cNvPicPr>
            <a:picLocks noGrp="1" noChangeAspect="1"/>
          </p:cNvPicPr>
          <p:nvPr>
            <p:ph type="pic" sz="quarter" idx="29"/>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p:pic>
      <p:sp>
        <p:nvSpPr>
          <p:cNvPr id="20" name="Θέση κειμένου 19">
            <a:extLst>
              <a:ext uri="{FF2B5EF4-FFF2-40B4-BE49-F238E27FC236}">
                <a16:creationId xmlns:a16="http://schemas.microsoft.com/office/drawing/2014/main" id="{CC9889A9-325A-412C-9CE0-44F85B421B89}"/>
              </a:ext>
            </a:extLst>
          </p:cNvPr>
          <p:cNvSpPr>
            <a:spLocks noGrp="1"/>
          </p:cNvSpPr>
          <p:nvPr>
            <p:ph type="body" sz="quarter" idx="19"/>
          </p:nvPr>
        </p:nvSpPr>
        <p:spPr>
          <a:xfrm>
            <a:off x="7959960" y="3612427"/>
            <a:ext cx="2160587" cy="504000"/>
          </a:xfrm>
        </p:spPr>
        <p:txBody>
          <a:bodyPr rtlCol="0"/>
          <a:lstStyle/>
          <a:p>
            <a:pPr rtl="0"/>
            <a:r>
              <a:rPr lang="el-GR" dirty="0"/>
              <a:t>Συμπυκνωμένη και συγκεντρωμένη πληροφορία </a:t>
            </a:r>
          </a:p>
        </p:txBody>
      </p:sp>
      <p:sp>
        <p:nvSpPr>
          <p:cNvPr id="17" name="Θέση κειμένου 16">
            <a:extLst>
              <a:ext uri="{FF2B5EF4-FFF2-40B4-BE49-F238E27FC236}">
                <a16:creationId xmlns:a16="http://schemas.microsoft.com/office/drawing/2014/main" id="{61B02380-86E2-479F-BE93-7A7EA97E0CA4}"/>
              </a:ext>
            </a:extLst>
          </p:cNvPr>
          <p:cNvSpPr>
            <a:spLocks noGrp="1"/>
          </p:cNvSpPr>
          <p:nvPr>
            <p:ph type="body" sz="quarter" idx="14"/>
          </p:nvPr>
        </p:nvSpPr>
        <p:spPr>
          <a:xfrm>
            <a:off x="7969634" y="4498703"/>
            <a:ext cx="2160588" cy="900000"/>
          </a:xfrm>
        </p:spPr>
        <p:txBody>
          <a:bodyPr rtlCol="0"/>
          <a:lstStyle/>
          <a:p>
            <a:pPr rtl="0"/>
            <a:r>
              <a:rPr lang="el-GR" dirty="0"/>
              <a:t>Συγκέντρωση όλης της χρήσιμης πληροφορίας και πρόσβαση σε αυτή μέσα από ένα φιλικό περιβάλλον για το χρήστη</a:t>
            </a:r>
          </a:p>
        </p:txBody>
      </p:sp>
      <p:sp>
        <p:nvSpPr>
          <p:cNvPr id="2" name="Θέση αριθμού διαφάνειας 1">
            <a:extLst>
              <a:ext uri="{FF2B5EF4-FFF2-40B4-BE49-F238E27FC236}">
                <a16:creationId xmlns:a16="http://schemas.microsoft.com/office/drawing/2014/main" id="{B90E892C-9B8B-48C0-BABE-AF7CBE7C690A}"/>
              </a:ext>
            </a:extLst>
          </p:cNvPr>
          <p:cNvSpPr>
            <a:spLocks noGrp="1"/>
          </p:cNvSpPr>
          <p:nvPr>
            <p:ph type="sldNum" sz="quarter" idx="11"/>
          </p:nvPr>
        </p:nvSpPr>
        <p:spPr/>
        <p:txBody>
          <a:bodyPr/>
          <a:lstStyle/>
          <a:p>
            <a:pPr rtl="0"/>
            <a:fld id="{19B51A1E-902D-48AF-9020-955120F399B6}" type="slidenum">
              <a:rPr lang="el-GR" smtClean="0"/>
              <a:pPr rtl="0"/>
              <a:t>12</a:t>
            </a:fld>
            <a:endParaRPr lang="el-GR" dirty="0"/>
          </a:p>
        </p:txBody>
      </p:sp>
      <p:pic>
        <p:nvPicPr>
          <p:cNvPr id="21" name="Γραφικό 20" descr="Κέντρο στόχου" title="Εικονίδιο κράτησης θέσης">
            <a:extLst>
              <a:ext uri="{FF2B5EF4-FFF2-40B4-BE49-F238E27FC236}">
                <a16:creationId xmlns:a16="http://schemas.microsoft.com/office/drawing/2014/main" id="{CAB6B8B3-943C-4B88-8BD1-939ADD11AE4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0687" y="934394"/>
            <a:ext cx="567771" cy="567771"/>
          </a:xfrm>
          <a:prstGeom prst="rect">
            <a:avLst/>
          </a:prstGeom>
        </p:spPr>
      </p:pic>
    </p:spTree>
    <p:extLst>
      <p:ext uri="{BB962C8B-B14F-4D97-AF65-F5344CB8AC3E}">
        <p14:creationId xmlns:p14="http://schemas.microsoft.com/office/powerpoint/2010/main" val="3471445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Effect transition="in" filter="fade">
                                      <p:cBhvr>
                                        <p:cTn id="10" dur="500"/>
                                        <p:tgtEl>
                                          <p:spTgt spid="1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500"/>
                                        <p:tgtEl>
                                          <p:spTgt spid="1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fade">
                                      <p:cBhvr>
                                        <p:cTn id="32" dur="500"/>
                                        <p:tgtEl>
                                          <p:spTgt spid="20">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5" grpId="0" build="p"/>
      <p:bldP spid="19" grpId="0" build="p"/>
      <p:bldP spid="16" grpId="0" build="p"/>
      <p:bldP spid="20"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B75B4E42-55EC-44BA-A540-35AEDF79C76D}"/>
              </a:ext>
            </a:extLst>
          </p:cNvPr>
          <p:cNvSpPr>
            <a:spLocks noGrp="1"/>
          </p:cNvSpPr>
          <p:nvPr>
            <p:ph idx="1"/>
          </p:nvPr>
        </p:nvSpPr>
        <p:spPr>
          <a:xfrm>
            <a:off x="432000" y="2040835"/>
            <a:ext cx="2951603" cy="291548"/>
          </a:xfrm>
        </p:spPr>
        <p:txBody>
          <a:bodyPr/>
          <a:lstStyle/>
          <a:p>
            <a:r>
              <a:rPr lang="en-US" spc="-1" dirty="0" err="1">
                <a:solidFill>
                  <a:srgbClr val="9ECF6C"/>
                </a:solidFill>
                <a:latin typeface="Berlin Sans FB"/>
              </a:rPr>
              <a:t>BirdwatchingDB</a:t>
            </a:r>
            <a:r>
              <a:rPr lang="en-US" spc="-1" dirty="0">
                <a:solidFill>
                  <a:srgbClr val="9ECF6C"/>
                </a:solidFill>
                <a:latin typeface="Berlin Sans FB"/>
              </a:rPr>
              <a:t> </a:t>
            </a:r>
            <a:r>
              <a:rPr lang="en-US" spc="-1" dirty="0">
                <a:solidFill>
                  <a:schemeClr val="tx1"/>
                </a:solidFill>
                <a:latin typeface="Calibri" panose="020F0502020204030204" pitchFamily="34" charset="0"/>
                <a:cs typeface="Calibri" panose="020F0502020204030204" pitchFamily="34" charset="0"/>
              </a:rPr>
              <a:t>Web application</a:t>
            </a:r>
            <a:endParaRPr lang="en-US" dirty="0"/>
          </a:p>
          <a:p>
            <a:endParaRPr lang="en-US" dirty="0"/>
          </a:p>
        </p:txBody>
      </p:sp>
      <p:sp>
        <p:nvSpPr>
          <p:cNvPr id="23" name="Title 22">
            <a:extLst>
              <a:ext uri="{FF2B5EF4-FFF2-40B4-BE49-F238E27FC236}">
                <a16:creationId xmlns:a16="http://schemas.microsoft.com/office/drawing/2014/main" id="{44FBF41D-3D21-4330-B952-8F277979F936}"/>
              </a:ext>
            </a:extLst>
          </p:cNvPr>
          <p:cNvSpPr>
            <a:spLocks noGrp="1"/>
          </p:cNvSpPr>
          <p:nvPr>
            <p:ph type="title"/>
          </p:nvPr>
        </p:nvSpPr>
        <p:spPr/>
        <p:txBody>
          <a:bodyPr/>
          <a:lstStyle/>
          <a:p>
            <a:r>
              <a:rPr lang="el-GR" dirty="0"/>
              <a:t>Πώς το επιτυγχάνουμε αυτό</a:t>
            </a:r>
            <a:r>
              <a:rPr lang="en-US" dirty="0"/>
              <a:t>;</a:t>
            </a:r>
          </a:p>
        </p:txBody>
      </p:sp>
      <p:sp>
        <p:nvSpPr>
          <p:cNvPr id="5" name="Slide Number Placeholder 4">
            <a:extLst>
              <a:ext uri="{FF2B5EF4-FFF2-40B4-BE49-F238E27FC236}">
                <a16:creationId xmlns:a16="http://schemas.microsoft.com/office/drawing/2014/main" id="{04714B51-CAB6-4369-B573-E38168911BF4}"/>
              </a:ext>
            </a:extLst>
          </p:cNvPr>
          <p:cNvSpPr>
            <a:spLocks noGrp="1"/>
          </p:cNvSpPr>
          <p:nvPr>
            <p:ph type="sldNum" sz="quarter" idx="11"/>
          </p:nvPr>
        </p:nvSpPr>
        <p:spPr/>
        <p:txBody>
          <a:bodyPr/>
          <a:lstStyle/>
          <a:p>
            <a:pPr rtl="0"/>
            <a:fld id="{19B51A1E-902D-48AF-9020-955120F399B6}" type="slidenum">
              <a:rPr lang="el-GR" smtClean="0"/>
              <a:pPr rtl="0"/>
              <a:t>13</a:t>
            </a:fld>
            <a:endParaRPr lang="el-GR" dirty="0"/>
          </a:p>
        </p:txBody>
      </p:sp>
      <p:pic>
        <p:nvPicPr>
          <p:cNvPr id="16" name="Θέση εικόνας 15" descr="Εικόνα που περιέχει στιγμιότυπο οθόνης&#10;&#10;Η περιγραφή δημιουργήθηκε αυτόματα">
            <a:extLst>
              <a:ext uri="{FF2B5EF4-FFF2-40B4-BE49-F238E27FC236}">
                <a16:creationId xmlns:a16="http://schemas.microsoft.com/office/drawing/2014/main" id="{9F2586FA-CA73-4732-9BE5-631AD1B55679}"/>
              </a:ext>
            </a:extLst>
          </p:cNvPr>
          <p:cNvPicPr>
            <a:picLocks noGrp="1" noChangeAspect="1"/>
          </p:cNvPicPr>
          <p:nvPr>
            <p:ph type="pic" sz="quarter" idx="12"/>
          </p:nvPr>
        </p:nvPicPr>
        <p:blipFill rotWithShape="1">
          <a:blip r:embed="rId2"/>
          <a:srcRect t="1127" r="383" b="-1127"/>
          <a:stretch/>
        </p:blipFill>
        <p:spPr>
          <a:xfrm>
            <a:off x="4076700" y="1376357"/>
            <a:ext cx="6362700" cy="4383093"/>
          </a:xfrm>
        </p:spPr>
      </p:pic>
      <p:pic>
        <p:nvPicPr>
          <p:cNvPr id="18" name="Εικόνα 17" descr="Εικόνα που περιέχει στιγμιότυπο οθόνης&#10;&#10;Η περιγραφή δημιουργήθηκε αυτόματα">
            <a:extLst>
              <a:ext uri="{FF2B5EF4-FFF2-40B4-BE49-F238E27FC236}">
                <a16:creationId xmlns:a16="http://schemas.microsoft.com/office/drawing/2014/main" id="{C5859F27-C639-4B3E-8AEF-EA9E97DCCE3F}"/>
              </a:ext>
            </a:extLst>
          </p:cNvPr>
          <p:cNvPicPr>
            <a:picLocks noChangeAspect="1"/>
          </p:cNvPicPr>
          <p:nvPr/>
        </p:nvPicPr>
        <p:blipFill>
          <a:blip r:embed="rId3"/>
          <a:stretch>
            <a:fillRect/>
          </a:stretch>
        </p:blipFill>
        <p:spPr>
          <a:xfrm>
            <a:off x="113716" y="1872175"/>
            <a:ext cx="2713806" cy="2082605"/>
          </a:xfrm>
          <a:prstGeom prst="rect">
            <a:avLst/>
          </a:prstGeom>
        </p:spPr>
      </p:pic>
      <p:pic>
        <p:nvPicPr>
          <p:cNvPr id="20" name="Εικόνα 19" descr="Εικόνα που περιέχει στιγμιότυπο οθόνης&#10;&#10;Η περιγραφή δημιουργήθηκε αυτόματα">
            <a:extLst>
              <a:ext uri="{FF2B5EF4-FFF2-40B4-BE49-F238E27FC236}">
                <a16:creationId xmlns:a16="http://schemas.microsoft.com/office/drawing/2014/main" id="{E19B571F-BFF9-490B-B64D-E892787C010D}"/>
              </a:ext>
            </a:extLst>
          </p:cNvPr>
          <p:cNvPicPr>
            <a:picLocks noChangeAspect="1"/>
          </p:cNvPicPr>
          <p:nvPr/>
        </p:nvPicPr>
        <p:blipFill>
          <a:blip r:embed="rId4"/>
          <a:stretch>
            <a:fillRect/>
          </a:stretch>
        </p:blipFill>
        <p:spPr>
          <a:xfrm>
            <a:off x="642981" y="3509218"/>
            <a:ext cx="2741025" cy="2082605"/>
          </a:xfrm>
          <a:prstGeom prst="rect">
            <a:avLst/>
          </a:prstGeom>
        </p:spPr>
      </p:pic>
      <p:pic>
        <p:nvPicPr>
          <p:cNvPr id="36" name="Picture 35" descr="A close up of text on a black background&#10;&#10;Description generated with very high confidence">
            <a:extLst>
              <a:ext uri="{FF2B5EF4-FFF2-40B4-BE49-F238E27FC236}">
                <a16:creationId xmlns:a16="http://schemas.microsoft.com/office/drawing/2014/main" id="{69927B97-7A80-41D9-A940-5F154AE11731}"/>
              </a:ext>
            </a:extLst>
          </p:cNvPr>
          <p:cNvPicPr>
            <a:picLocks noChangeAspect="1"/>
          </p:cNvPicPr>
          <p:nvPr/>
        </p:nvPicPr>
        <p:blipFill>
          <a:blip r:embed="rId5"/>
          <a:stretch>
            <a:fillRect/>
          </a:stretch>
        </p:blipFill>
        <p:spPr>
          <a:xfrm rot="20816806">
            <a:off x="-25346" y="4907704"/>
            <a:ext cx="1690979" cy="1520986"/>
          </a:xfrm>
          <a:prstGeom prst="rect">
            <a:avLst/>
          </a:prstGeom>
        </p:spPr>
      </p:pic>
    </p:spTree>
    <p:extLst>
      <p:ext uri="{BB962C8B-B14F-4D97-AF65-F5344CB8AC3E}">
        <p14:creationId xmlns:p14="http://schemas.microsoft.com/office/powerpoint/2010/main" val="3787672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par>
                                <p:cTn id="9" presetID="14" presetClass="entr" presetSubtype="1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par>
                                <p:cTn id="12" presetID="2" presetClass="entr" presetSubtype="4"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7B49E91-9331-4D7D-9534-00A6BAB64D7C}"/>
              </a:ext>
            </a:extLst>
          </p:cNvPr>
          <p:cNvSpPr>
            <a:spLocks noGrp="1"/>
          </p:cNvSpPr>
          <p:nvPr>
            <p:ph type="title"/>
          </p:nvPr>
        </p:nvSpPr>
        <p:spPr>
          <a:xfrm>
            <a:off x="432000" y="432000"/>
            <a:ext cx="11340000" cy="432000"/>
          </a:xfrm>
        </p:spPr>
        <p:txBody>
          <a:bodyPr rtlCol="0"/>
          <a:lstStyle/>
          <a:p>
            <a:pPr rtl="0"/>
            <a:r>
              <a:rPr lang="el-GR" dirty="0"/>
              <a:t>Χρηματοδότηση</a:t>
            </a:r>
          </a:p>
        </p:txBody>
      </p:sp>
      <p:grpSp>
        <p:nvGrpSpPr>
          <p:cNvPr id="10" name="Ομάδα 9" title="Κατηγορία χρηματοδότησης (ομαδοποίηση)">
            <a:extLst>
              <a:ext uri="{FF2B5EF4-FFF2-40B4-BE49-F238E27FC236}">
                <a16:creationId xmlns:a16="http://schemas.microsoft.com/office/drawing/2014/main" id="{7991DB0A-528C-4F75-B29F-30E8300DA02C}"/>
              </a:ext>
            </a:extLst>
          </p:cNvPr>
          <p:cNvGrpSpPr/>
          <p:nvPr/>
        </p:nvGrpSpPr>
        <p:grpSpPr>
          <a:xfrm>
            <a:off x="432000" y="1718876"/>
            <a:ext cx="2456706" cy="1845178"/>
            <a:chOff x="635303" y="993330"/>
            <a:chExt cx="2456706" cy="1845178"/>
          </a:xfrm>
        </p:grpSpPr>
        <p:pic>
          <p:nvPicPr>
            <p:cNvPr id="14" name="Γραφικό 13" descr="Users">
              <a:extLst>
                <a:ext uri="{FF2B5EF4-FFF2-40B4-BE49-F238E27FC236}">
                  <a16:creationId xmlns:a16="http://schemas.microsoft.com/office/drawing/2014/main" id="{18424AB1-887D-4FB3-BE95-50D84780E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sp>
          <p:nvSpPr>
            <p:cNvPr id="12" name="Θέση κειμένου 80">
              <a:extLst>
                <a:ext uri="{FF2B5EF4-FFF2-40B4-BE49-F238E27FC236}">
                  <a16:creationId xmlns:a16="http://schemas.microsoft.com/office/drawing/2014/main" id="{90281C71-0600-4FA5-BF84-8F72BE03A85D}"/>
                </a:ext>
              </a:extLst>
            </p:cNvPr>
            <p:cNvSpPr txBox="1">
              <a:spLocks/>
            </p:cNvSpPr>
            <p:nvPr/>
          </p:nvSpPr>
          <p:spPr>
            <a:xfrm>
              <a:off x="635303" y="1504110"/>
              <a:ext cx="2391394"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el-GR" dirty="0">
                  <a:solidFill>
                    <a:schemeClr val="tx1">
                      <a:lumMod val="75000"/>
                      <a:lumOff val="25000"/>
                    </a:schemeClr>
                  </a:solidFill>
                </a:rPr>
                <a:t>Δωρεές (ΜΚΟ &amp; πολιτών)</a:t>
              </a:r>
            </a:p>
          </p:txBody>
        </p:sp>
        <p:sp>
          <p:nvSpPr>
            <p:cNvPr id="11" name="Θέση κειμένου 80">
              <a:extLst>
                <a:ext uri="{FF2B5EF4-FFF2-40B4-BE49-F238E27FC236}">
                  <a16:creationId xmlns:a16="http://schemas.microsoft.com/office/drawing/2014/main" id="{3BF28A40-3F44-4C6A-81B5-2161EEF431B8}"/>
                </a:ext>
              </a:extLst>
            </p:cNvPr>
            <p:cNvSpPr txBox="1">
              <a:spLocks/>
            </p:cNvSpPr>
            <p:nvPr/>
          </p:nvSpPr>
          <p:spPr>
            <a:xfrm>
              <a:off x="635303" y="2121853"/>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endParaRPr lang="el-GR" sz="1400" dirty="0">
                <a:solidFill>
                  <a:schemeClr val="tx1">
                    <a:lumMod val="75000"/>
                    <a:lumOff val="25000"/>
                  </a:schemeClr>
                </a:solidFill>
              </a:endParaRPr>
            </a:p>
          </p:txBody>
        </p:sp>
      </p:grpSp>
      <p:grpSp>
        <p:nvGrpSpPr>
          <p:cNvPr id="20" name="Ομάδα 19" title="Κατηγορία χρηματοδότησης (ομαδοποίηση)">
            <a:extLst>
              <a:ext uri="{FF2B5EF4-FFF2-40B4-BE49-F238E27FC236}">
                <a16:creationId xmlns:a16="http://schemas.microsoft.com/office/drawing/2014/main" id="{9E1D0716-8092-4CF7-A12E-F1BCC99E89C3}"/>
              </a:ext>
            </a:extLst>
          </p:cNvPr>
          <p:cNvGrpSpPr/>
          <p:nvPr/>
        </p:nvGrpSpPr>
        <p:grpSpPr>
          <a:xfrm>
            <a:off x="492328" y="4235340"/>
            <a:ext cx="2439313" cy="1918748"/>
            <a:chOff x="635303" y="2845635"/>
            <a:chExt cx="2439313" cy="1918748"/>
          </a:xfrm>
        </p:grpSpPr>
        <p:pic>
          <p:nvPicPr>
            <p:cNvPr id="24" name="Γραφικό 23">
              <a:extLst>
                <a:ext uri="{FF2B5EF4-FFF2-40B4-BE49-F238E27FC236}">
                  <a16:creationId xmlns:a16="http://schemas.microsoft.com/office/drawing/2014/main" id="{87FF2375-B49A-4319-B4DC-3C80BAD9BB84}"/>
                </a:ext>
              </a:extLst>
            </p:cNvPr>
            <p:cNvPicPr>
              <a:picLocks noChangeAspect="1"/>
            </p:cNvPicPr>
            <p:nvPr/>
          </p:nvPicPr>
          <p:blipFill>
            <a:blip r:embed="rId5"/>
            <a:stretch>
              <a:fillRect/>
            </a:stretch>
          </p:blipFill>
          <p:spPr>
            <a:xfrm>
              <a:off x="2558461" y="2845635"/>
              <a:ext cx="516155" cy="343477"/>
            </a:xfrm>
            <a:prstGeom prst="rect">
              <a:avLst/>
            </a:prstGeom>
          </p:spPr>
        </p:pic>
        <p:sp>
          <p:nvSpPr>
            <p:cNvPr id="22" name="Θέση κειμένου 80">
              <a:extLst>
                <a:ext uri="{FF2B5EF4-FFF2-40B4-BE49-F238E27FC236}">
                  <a16:creationId xmlns:a16="http://schemas.microsoft.com/office/drawing/2014/main" id="{84749242-C662-4254-B6A3-246DC1FF6808}"/>
                </a:ext>
              </a:extLst>
            </p:cNvPr>
            <p:cNvSpPr txBox="1">
              <a:spLocks/>
            </p:cNvSpPr>
            <p:nvPr/>
          </p:nvSpPr>
          <p:spPr>
            <a:xfrm>
              <a:off x="635303" y="3409888"/>
              <a:ext cx="2391394"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el-GR" dirty="0">
                  <a:solidFill>
                    <a:schemeClr val="tx1">
                      <a:lumMod val="75000"/>
                      <a:lumOff val="25000"/>
                    </a:schemeClr>
                  </a:solidFill>
                </a:rPr>
                <a:t>Κρατικά κονδύλια</a:t>
              </a:r>
            </a:p>
          </p:txBody>
        </p:sp>
        <p:sp>
          <p:nvSpPr>
            <p:cNvPr id="21" name="Θέση κειμένου 80">
              <a:extLst>
                <a:ext uri="{FF2B5EF4-FFF2-40B4-BE49-F238E27FC236}">
                  <a16:creationId xmlns:a16="http://schemas.microsoft.com/office/drawing/2014/main" id="{C3483C53-05C7-41D1-985C-79B44C4DB3B7}"/>
                </a:ext>
              </a:extLst>
            </p:cNvPr>
            <p:cNvSpPr txBox="1">
              <a:spLocks/>
            </p:cNvSpPr>
            <p:nvPr/>
          </p:nvSpPr>
          <p:spPr>
            <a:xfrm>
              <a:off x="635303" y="4047728"/>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endParaRPr lang="el-GR" sz="1400" dirty="0">
                <a:solidFill>
                  <a:schemeClr val="tx1">
                    <a:lumMod val="75000"/>
                    <a:lumOff val="25000"/>
                  </a:schemeClr>
                </a:solidFill>
              </a:endParaRPr>
            </a:p>
          </p:txBody>
        </p:sp>
      </p:grpSp>
      <p:graphicFrame>
        <p:nvGraphicFramePr>
          <p:cNvPr id="4" name="Γράφημα 3" title="Γράφημα χρηματοδότησης">
            <a:extLst>
              <a:ext uri="{FF2B5EF4-FFF2-40B4-BE49-F238E27FC236}">
                <a16:creationId xmlns:a16="http://schemas.microsoft.com/office/drawing/2014/main" id="{1ABE75E8-2998-4AD8-8098-39EDE88A00FB}"/>
              </a:ext>
            </a:extLst>
          </p:cNvPr>
          <p:cNvGraphicFramePr/>
          <p:nvPr>
            <p:extLst>
              <p:ext uri="{D42A27DB-BD31-4B8C-83A1-F6EECF244321}">
                <p14:modId xmlns:p14="http://schemas.microsoft.com/office/powerpoint/2010/main" val="2796797885"/>
              </p:ext>
            </p:extLst>
          </p:nvPr>
        </p:nvGraphicFramePr>
        <p:xfrm>
          <a:off x="2919233" y="1252341"/>
          <a:ext cx="5946928" cy="5334849"/>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Ομάδα 4" title="Κατηγορία χρηματοδότησης (ομαδοποίηση)">
            <a:extLst>
              <a:ext uri="{FF2B5EF4-FFF2-40B4-BE49-F238E27FC236}">
                <a16:creationId xmlns:a16="http://schemas.microsoft.com/office/drawing/2014/main" id="{9D2FFF25-64F0-47A5-BE16-964530465F5E}"/>
              </a:ext>
            </a:extLst>
          </p:cNvPr>
          <p:cNvGrpSpPr/>
          <p:nvPr/>
        </p:nvGrpSpPr>
        <p:grpSpPr>
          <a:xfrm>
            <a:off x="8678114" y="4244658"/>
            <a:ext cx="2497783" cy="2107850"/>
            <a:chOff x="8881417" y="2354232"/>
            <a:chExt cx="2497783" cy="2107850"/>
          </a:xfrm>
        </p:grpSpPr>
        <p:pic>
          <p:nvPicPr>
            <p:cNvPr id="9" name="Γραφικό 8">
              <a:extLst>
                <a:ext uri="{FF2B5EF4-FFF2-40B4-BE49-F238E27FC236}">
                  <a16:creationId xmlns:a16="http://schemas.microsoft.com/office/drawing/2014/main" id="{CE6069C6-95DD-4ED1-982A-DC78C0F4C814}"/>
                </a:ext>
              </a:extLst>
            </p:cNvPr>
            <p:cNvPicPr>
              <a:picLocks noChangeAspect="1"/>
            </p:cNvPicPr>
            <p:nvPr/>
          </p:nvPicPr>
          <p:blipFill>
            <a:blip r:embed="rId7"/>
            <a:stretch>
              <a:fillRect/>
            </a:stretch>
          </p:blipFill>
          <p:spPr>
            <a:xfrm>
              <a:off x="8881417" y="2354232"/>
              <a:ext cx="567771" cy="376456"/>
            </a:xfrm>
            <a:prstGeom prst="rect">
              <a:avLst/>
            </a:prstGeom>
          </p:spPr>
        </p:pic>
        <p:sp>
          <p:nvSpPr>
            <p:cNvPr id="7" name="Θέση κειμένου 80">
              <a:extLst>
                <a:ext uri="{FF2B5EF4-FFF2-40B4-BE49-F238E27FC236}">
                  <a16:creationId xmlns:a16="http://schemas.microsoft.com/office/drawing/2014/main" id="{2ABA949D-514D-46F1-9EA0-0044B954A1B5}"/>
                </a:ext>
              </a:extLst>
            </p:cNvPr>
            <p:cNvSpPr txBox="1">
              <a:spLocks/>
            </p:cNvSpPr>
            <p:nvPr/>
          </p:nvSpPr>
          <p:spPr>
            <a:xfrm>
              <a:off x="8967861" y="2909603"/>
              <a:ext cx="2391393"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l-GR" dirty="0">
                  <a:solidFill>
                    <a:schemeClr val="tx1">
                      <a:lumMod val="75000"/>
                      <a:lumOff val="25000"/>
                    </a:schemeClr>
                  </a:solidFill>
                </a:rPr>
                <a:t>Ευρωπαϊκή χρηματοδότηση</a:t>
              </a:r>
            </a:p>
          </p:txBody>
        </p:sp>
        <p:sp>
          <p:nvSpPr>
            <p:cNvPr id="6" name="Θέση κειμένου 80">
              <a:extLst>
                <a:ext uri="{FF2B5EF4-FFF2-40B4-BE49-F238E27FC236}">
                  <a16:creationId xmlns:a16="http://schemas.microsoft.com/office/drawing/2014/main" id="{A0FE60BC-B552-4E0C-A2F3-D99FDA7DA656}"/>
                </a:ext>
              </a:extLst>
            </p:cNvPr>
            <p:cNvSpPr txBox="1">
              <a:spLocks/>
            </p:cNvSpPr>
            <p:nvPr/>
          </p:nvSpPr>
          <p:spPr>
            <a:xfrm>
              <a:off x="8987806" y="3557492"/>
              <a:ext cx="2391394" cy="904590"/>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endParaRPr lang="el-GR" sz="1400" dirty="0">
                <a:solidFill>
                  <a:schemeClr val="tx1">
                    <a:lumMod val="75000"/>
                    <a:lumOff val="25000"/>
                  </a:schemeClr>
                </a:solidFill>
              </a:endParaRPr>
            </a:p>
          </p:txBody>
        </p:sp>
      </p:grpSp>
      <p:sp>
        <p:nvSpPr>
          <p:cNvPr id="8" name="Θέση αριθμού διαφάνειας 7">
            <a:extLst>
              <a:ext uri="{FF2B5EF4-FFF2-40B4-BE49-F238E27FC236}">
                <a16:creationId xmlns:a16="http://schemas.microsoft.com/office/drawing/2014/main" id="{1E64F942-828F-442C-8E96-0986E8FC9B24}"/>
              </a:ext>
            </a:extLst>
          </p:cNvPr>
          <p:cNvSpPr>
            <a:spLocks noGrp="1"/>
          </p:cNvSpPr>
          <p:nvPr>
            <p:ph type="sldNum" sz="quarter" idx="11"/>
          </p:nvPr>
        </p:nvSpPr>
        <p:spPr/>
        <p:txBody>
          <a:bodyPr/>
          <a:lstStyle/>
          <a:p>
            <a:pPr rtl="0"/>
            <a:fld id="{19B51A1E-902D-48AF-9020-955120F399B6}" type="slidenum">
              <a:rPr lang="el-GR" smtClean="0"/>
              <a:pPr rtl="0"/>
              <a:t>14</a:t>
            </a:fld>
            <a:endParaRPr lang="el-GR" dirty="0"/>
          </a:p>
        </p:txBody>
      </p:sp>
    </p:spTree>
    <p:extLst>
      <p:ext uri="{BB962C8B-B14F-4D97-AF65-F5344CB8AC3E}">
        <p14:creationId xmlns:p14="http://schemas.microsoft.com/office/powerpoint/2010/main" val="1313809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724E6C1-B1C5-40C3-9B90-EF2666FB1C28}"/>
              </a:ext>
            </a:extLst>
          </p:cNvPr>
          <p:cNvSpPr>
            <a:spLocks noGrp="1"/>
          </p:cNvSpPr>
          <p:nvPr>
            <p:ph type="title"/>
          </p:nvPr>
        </p:nvSpPr>
        <p:spPr/>
        <p:txBody>
          <a:bodyPr rtlCol="0"/>
          <a:lstStyle/>
          <a:p>
            <a:pPr rtl="0"/>
            <a:r>
              <a:rPr lang="el-GR" dirty="0"/>
              <a:t>Στρατηγική ανάπτυξης</a:t>
            </a:r>
          </a:p>
        </p:txBody>
      </p:sp>
      <p:sp>
        <p:nvSpPr>
          <p:cNvPr id="7" name="Θέση κειμένου 6">
            <a:extLst>
              <a:ext uri="{FF2B5EF4-FFF2-40B4-BE49-F238E27FC236}">
                <a16:creationId xmlns:a16="http://schemas.microsoft.com/office/drawing/2014/main" id="{DDC64B4F-EF8E-442A-8D01-0AD7034A6823}"/>
              </a:ext>
            </a:extLst>
          </p:cNvPr>
          <p:cNvSpPr>
            <a:spLocks noGrp="1"/>
          </p:cNvSpPr>
          <p:nvPr>
            <p:ph type="body" sz="quarter" idx="26"/>
          </p:nvPr>
        </p:nvSpPr>
        <p:spPr/>
        <p:txBody>
          <a:bodyPr rtlCol="0"/>
          <a:lstStyle/>
          <a:p>
            <a:pPr rtl="0"/>
            <a:r>
              <a:rPr lang="el-GR" dirty="0"/>
              <a:t>Πώς αναπτυχθήκαμε και πώς θα αναπτυχθούμε στο μέλλον</a:t>
            </a:r>
          </a:p>
        </p:txBody>
      </p:sp>
      <p:sp>
        <p:nvSpPr>
          <p:cNvPr id="8" name="Θέση κειμένου 7">
            <a:extLst>
              <a:ext uri="{FF2B5EF4-FFF2-40B4-BE49-F238E27FC236}">
                <a16:creationId xmlns:a16="http://schemas.microsoft.com/office/drawing/2014/main" id="{E869ACF9-B7F9-4774-B207-2EF789711513}"/>
              </a:ext>
            </a:extLst>
          </p:cNvPr>
          <p:cNvSpPr>
            <a:spLocks noGrp="1"/>
          </p:cNvSpPr>
          <p:nvPr>
            <p:ph type="body" sz="quarter" idx="27"/>
          </p:nvPr>
        </p:nvSpPr>
        <p:spPr/>
        <p:txBody>
          <a:bodyPr rtlCol="0"/>
          <a:lstStyle/>
          <a:p>
            <a:pPr marL="285750" indent="-285750" rtl="0">
              <a:buClr>
                <a:schemeClr val="accent2"/>
              </a:buClr>
              <a:buFont typeface="Wingdings" panose="05000000000000000000" pitchFamily="2" charset="2"/>
              <a:buChar char="ü"/>
            </a:pPr>
            <a:r>
              <a:rPr lang="el-GR" dirty="0"/>
              <a:t>Φάση 1  </a:t>
            </a:r>
            <a:br>
              <a:rPr lang="el-GR" dirty="0"/>
            </a:br>
            <a:r>
              <a:rPr lang="el-GR" sz="1400" dirty="0">
                <a:latin typeface="+mn-lt"/>
              </a:rPr>
              <a:t>Σεπ, 2018</a:t>
            </a:r>
            <a:endParaRPr lang="el-GR" dirty="0">
              <a:latin typeface="+mn-lt"/>
            </a:endParaRPr>
          </a:p>
        </p:txBody>
      </p:sp>
      <p:sp>
        <p:nvSpPr>
          <p:cNvPr id="3" name="Θέση περιεχομένου 2">
            <a:extLst>
              <a:ext uri="{FF2B5EF4-FFF2-40B4-BE49-F238E27FC236}">
                <a16:creationId xmlns:a16="http://schemas.microsoft.com/office/drawing/2014/main" id="{F350F641-F6F8-461C-9C2D-07E416875818}"/>
              </a:ext>
            </a:extLst>
          </p:cNvPr>
          <p:cNvSpPr>
            <a:spLocks noGrp="1"/>
          </p:cNvSpPr>
          <p:nvPr>
            <p:ph idx="1"/>
          </p:nvPr>
        </p:nvSpPr>
        <p:spPr/>
        <p:txBody>
          <a:bodyPr rtlCol="0"/>
          <a:lstStyle/>
          <a:p>
            <a:pPr rtl="0"/>
            <a:r>
              <a:rPr lang="el-GR" dirty="0"/>
              <a:t>Σχεδιασμός συστήματος ΒΔ.</a:t>
            </a:r>
          </a:p>
          <a:p>
            <a:pPr rtl="0"/>
            <a:r>
              <a:rPr lang="el-GR" dirty="0"/>
              <a:t>Εξασφάλιση χρηματοδότησης.</a:t>
            </a:r>
          </a:p>
          <a:p>
            <a:pPr rtl="0"/>
            <a:r>
              <a:rPr lang="el-GR" dirty="0"/>
              <a:t>Υλοποίηση της ΒΔ.</a:t>
            </a:r>
          </a:p>
        </p:txBody>
      </p:sp>
      <p:sp>
        <p:nvSpPr>
          <p:cNvPr id="9" name="Θέση κειμένου 8">
            <a:extLst>
              <a:ext uri="{FF2B5EF4-FFF2-40B4-BE49-F238E27FC236}">
                <a16:creationId xmlns:a16="http://schemas.microsoft.com/office/drawing/2014/main" id="{3A2613D7-9904-47E7-A848-78E09B4F4A05}"/>
              </a:ext>
            </a:extLst>
          </p:cNvPr>
          <p:cNvSpPr>
            <a:spLocks noGrp="1"/>
          </p:cNvSpPr>
          <p:nvPr>
            <p:ph type="body" sz="quarter" idx="28"/>
          </p:nvPr>
        </p:nvSpPr>
        <p:spPr/>
        <p:txBody>
          <a:bodyPr rtlCol="0"/>
          <a:lstStyle/>
          <a:p>
            <a:pPr rtl="0"/>
            <a:r>
              <a:rPr lang="el-GR" dirty="0"/>
              <a:t>Φάση 2</a:t>
            </a:r>
            <a:br>
              <a:rPr lang="el-GR" dirty="0"/>
            </a:br>
            <a:r>
              <a:rPr lang="el-GR" sz="1400" dirty="0">
                <a:latin typeface="+mn-lt"/>
              </a:rPr>
              <a:t>Ιαν, 2019</a:t>
            </a:r>
            <a:endParaRPr lang="el-GR" dirty="0">
              <a:latin typeface="+mn-lt"/>
            </a:endParaRPr>
          </a:p>
        </p:txBody>
      </p:sp>
      <p:sp>
        <p:nvSpPr>
          <p:cNvPr id="5" name="Θέση κειμένου 4">
            <a:extLst>
              <a:ext uri="{FF2B5EF4-FFF2-40B4-BE49-F238E27FC236}">
                <a16:creationId xmlns:a16="http://schemas.microsoft.com/office/drawing/2014/main" id="{1B9D7DA5-9DA5-4EDA-AAC1-B5A593D730C3}"/>
              </a:ext>
            </a:extLst>
          </p:cNvPr>
          <p:cNvSpPr>
            <a:spLocks noGrp="1"/>
          </p:cNvSpPr>
          <p:nvPr>
            <p:ph type="body" sz="quarter" idx="12"/>
          </p:nvPr>
        </p:nvSpPr>
        <p:spPr/>
        <p:txBody>
          <a:bodyPr rtlCol="0"/>
          <a:lstStyle/>
          <a:p>
            <a:r>
              <a:rPr lang="el-GR" dirty="0"/>
              <a:t>Σχεδιασμός </a:t>
            </a:r>
            <a:r>
              <a:rPr lang="en-US" dirty="0"/>
              <a:t>front-end </a:t>
            </a:r>
            <a:r>
              <a:rPr lang="el-GR" dirty="0"/>
              <a:t>και </a:t>
            </a:r>
            <a:r>
              <a:rPr lang="en-US" dirty="0"/>
              <a:t>back-end web app</a:t>
            </a:r>
            <a:r>
              <a:rPr lang="el-GR" dirty="0"/>
              <a:t>.</a:t>
            </a:r>
          </a:p>
          <a:p>
            <a:pPr rtl="0"/>
            <a:r>
              <a:rPr lang="el-GR" dirty="0"/>
              <a:t>Υλοποίηση της εφαρμογής.</a:t>
            </a:r>
          </a:p>
          <a:p>
            <a:pPr rtl="0"/>
            <a:r>
              <a:rPr lang="en-US" dirty="0"/>
              <a:t>Beta testing.</a:t>
            </a:r>
            <a:endParaRPr lang="el-GR" dirty="0"/>
          </a:p>
        </p:txBody>
      </p:sp>
      <p:sp>
        <p:nvSpPr>
          <p:cNvPr id="10" name="Θέση κειμένου 9">
            <a:extLst>
              <a:ext uri="{FF2B5EF4-FFF2-40B4-BE49-F238E27FC236}">
                <a16:creationId xmlns:a16="http://schemas.microsoft.com/office/drawing/2014/main" id="{FCAA0F0E-6B7F-4145-A8E2-90DC4D675786}"/>
              </a:ext>
            </a:extLst>
          </p:cNvPr>
          <p:cNvSpPr>
            <a:spLocks noGrp="1"/>
          </p:cNvSpPr>
          <p:nvPr>
            <p:ph type="body" sz="quarter" idx="29"/>
          </p:nvPr>
        </p:nvSpPr>
        <p:spPr/>
        <p:txBody>
          <a:bodyPr rtlCol="0"/>
          <a:lstStyle/>
          <a:p>
            <a:pPr rtl="0"/>
            <a:r>
              <a:rPr lang="el-GR" dirty="0"/>
              <a:t>Φάση 3</a:t>
            </a:r>
            <a:br>
              <a:rPr lang="el-GR" dirty="0"/>
            </a:br>
            <a:r>
              <a:rPr lang="el-GR" sz="1400" dirty="0">
                <a:latin typeface="+mn-lt"/>
              </a:rPr>
              <a:t>Απρ, 2019</a:t>
            </a:r>
          </a:p>
        </p:txBody>
      </p:sp>
      <p:sp>
        <p:nvSpPr>
          <p:cNvPr id="6" name="Θέση κειμένου 5">
            <a:extLst>
              <a:ext uri="{FF2B5EF4-FFF2-40B4-BE49-F238E27FC236}">
                <a16:creationId xmlns:a16="http://schemas.microsoft.com/office/drawing/2014/main" id="{4B29415E-FF87-4959-B427-0EA155C16B64}"/>
              </a:ext>
            </a:extLst>
          </p:cNvPr>
          <p:cNvSpPr>
            <a:spLocks noGrp="1"/>
          </p:cNvSpPr>
          <p:nvPr>
            <p:ph type="body" sz="quarter" idx="13"/>
          </p:nvPr>
        </p:nvSpPr>
        <p:spPr/>
        <p:txBody>
          <a:bodyPr rtlCol="0"/>
          <a:lstStyle/>
          <a:p>
            <a:pPr rtl="0"/>
            <a:r>
              <a:rPr lang="el-GR" dirty="0"/>
              <a:t>Εγκατάσταση συστήματος στην ΕΟΕ.</a:t>
            </a:r>
          </a:p>
          <a:p>
            <a:pPr rtl="0"/>
            <a:r>
              <a:rPr lang="en-US" dirty="0"/>
              <a:t>Feedback</a:t>
            </a:r>
            <a:r>
              <a:rPr lang="el-GR" dirty="0"/>
              <a:t> και συνεχής βελτίωση του συστήματος.</a:t>
            </a:r>
          </a:p>
          <a:p>
            <a:pPr rtl="0"/>
            <a:r>
              <a:rPr lang="el-GR" dirty="0"/>
              <a:t>Επέκταση σε νέες πλατφόρμες.</a:t>
            </a:r>
          </a:p>
        </p:txBody>
      </p:sp>
      <p:sp>
        <p:nvSpPr>
          <p:cNvPr id="11" name="Θέση αριθμού διαφάνειας 10">
            <a:extLst>
              <a:ext uri="{FF2B5EF4-FFF2-40B4-BE49-F238E27FC236}">
                <a16:creationId xmlns:a16="http://schemas.microsoft.com/office/drawing/2014/main" id="{AA4DC3C2-B567-46AE-BF39-8D1770511FC1}"/>
              </a:ext>
            </a:extLst>
          </p:cNvPr>
          <p:cNvSpPr>
            <a:spLocks noGrp="1"/>
          </p:cNvSpPr>
          <p:nvPr>
            <p:ph type="sldNum" sz="quarter" idx="11"/>
          </p:nvPr>
        </p:nvSpPr>
        <p:spPr/>
        <p:txBody>
          <a:bodyPr/>
          <a:lstStyle/>
          <a:p>
            <a:pPr rtl="0"/>
            <a:fld id="{19B51A1E-902D-48AF-9020-955120F399B6}" type="slidenum">
              <a:rPr lang="el-GR" smtClean="0"/>
              <a:pPr rtl="0"/>
              <a:t>15</a:t>
            </a:fld>
            <a:endParaRPr lang="el-GR" dirty="0"/>
          </a:p>
        </p:txBody>
      </p:sp>
    </p:spTree>
    <p:extLst>
      <p:ext uri="{BB962C8B-B14F-4D97-AF65-F5344CB8AC3E}">
        <p14:creationId xmlns:p14="http://schemas.microsoft.com/office/powerpoint/2010/main" val="3635933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barn(inVertical)">
                                      <p:cBhvr>
                                        <p:cTn id="7" dur="500"/>
                                        <p:tgtEl>
                                          <p:spTgt spid="8">
                                            <p:bg/>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additive="base">
                                        <p:cTn id="13"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barn(inVertical)">
                                      <p:cBhvr>
                                        <p:cTn id="31" dur="500"/>
                                        <p:tgtEl>
                                          <p:spTgt spid="9">
                                            <p:bg/>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Effect transition="in" filter="barn(inVertical)">
                                      <p:cBhvr>
                                        <p:cTn id="34" dur="500"/>
                                        <p:tgtEl>
                                          <p:spTgt spid="9">
                                            <p:txEl>
                                              <p:pRg st="0" end="0"/>
                                            </p:txEl>
                                          </p:spTgt>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5">
                                            <p:bg/>
                                          </p:spTgt>
                                        </p:tgtEl>
                                        <p:attrNameLst>
                                          <p:attrName>style.visibility</p:attrName>
                                        </p:attrNameLst>
                                      </p:cBhvr>
                                      <p:to>
                                        <p:strVal val="visible"/>
                                      </p:to>
                                    </p:set>
                                    <p:anim calcmode="lin" valueType="num">
                                      <p:cBhvr additive="base">
                                        <p:cTn id="3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5">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 calcmode="lin" valueType="num">
                                      <p:cBhvr additive="base">
                                        <p:cTn id="4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 calcmode="lin" valueType="num">
                                      <p:cBhvr additive="base">
                                        <p:cTn id="4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1" end="1"/>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anim calcmode="lin" valueType="num">
                                      <p:cBhvr additive="base">
                                        <p:cTn id="4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0">
                                            <p:bg/>
                                          </p:spTgt>
                                        </p:tgtEl>
                                        <p:attrNameLst>
                                          <p:attrName>style.visibility</p:attrName>
                                        </p:attrNameLst>
                                      </p:cBhvr>
                                      <p:to>
                                        <p:strVal val="visible"/>
                                      </p:to>
                                    </p:set>
                                    <p:animEffect transition="in" filter="barn(inVertical)">
                                      <p:cBhvr>
                                        <p:cTn id="55" dur="500"/>
                                        <p:tgtEl>
                                          <p:spTgt spid="10">
                                            <p:bg/>
                                          </p:spTgt>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barn(inVertical)">
                                      <p:cBhvr>
                                        <p:cTn id="58" dur="500"/>
                                        <p:tgtEl>
                                          <p:spTgt spid="10">
                                            <p:txEl>
                                              <p:pRg st="0" end="0"/>
                                            </p:txEl>
                                          </p:spTgt>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anim calcmode="lin" valueType="num">
                                      <p:cBhvr additive="base">
                                        <p:cTn id="6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3" grpId="0" build="p" animBg="1"/>
      <p:bldP spid="9" grpId="0" uiExpand="1" build="p" animBg="1"/>
      <p:bldP spid="5" grpId="0" uiExpand="1" build="p" animBg="1"/>
      <p:bldP spid="10" grpId="0" uiExpand="1" build="p" animBg="1"/>
      <p:bldP spid="6"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72D59F-E459-41DB-985E-2CF08A5D0B6A}"/>
              </a:ext>
            </a:extLst>
          </p:cNvPr>
          <p:cNvSpPr>
            <a:spLocks noGrp="1"/>
          </p:cNvSpPr>
          <p:nvPr>
            <p:ph type="title"/>
          </p:nvPr>
        </p:nvSpPr>
        <p:spPr>
          <a:xfrm>
            <a:off x="103819" y="199630"/>
            <a:ext cx="6431138" cy="432000"/>
          </a:xfrm>
        </p:spPr>
        <p:txBody>
          <a:bodyPr rtlCol="0"/>
          <a:lstStyle/>
          <a:p>
            <a:pPr rtl="0"/>
            <a:r>
              <a:rPr lang="el-GR" dirty="0">
                <a:latin typeface="+mn-lt"/>
              </a:rPr>
              <a:t>Προγράμματα </a:t>
            </a:r>
            <a:r>
              <a:rPr lang="en-US" dirty="0">
                <a:latin typeface="+mn-lt"/>
              </a:rPr>
              <a:t>LIFE (2009-2016)</a:t>
            </a:r>
            <a:endParaRPr lang="el-GR" dirty="0">
              <a:latin typeface="+mn-lt"/>
            </a:endParaRPr>
          </a:p>
        </p:txBody>
      </p:sp>
      <p:sp>
        <p:nvSpPr>
          <p:cNvPr id="5" name="Θέση κειμένου 4">
            <a:extLst>
              <a:ext uri="{FF2B5EF4-FFF2-40B4-BE49-F238E27FC236}">
                <a16:creationId xmlns:a16="http://schemas.microsoft.com/office/drawing/2014/main" id="{93838E21-DCBD-4BF3-A56B-1B0AC1845ACF}"/>
              </a:ext>
            </a:extLst>
          </p:cNvPr>
          <p:cNvSpPr>
            <a:spLocks noGrp="1"/>
          </p:cNvSpPr>
          <p:nvPr>
            <p:ph type="body" sz="quarter" idx="33"/>
          </p:nvPr>
        </p:nvSpPr>
        <p:spPr>
          <a:xfrm>
            <a:off x="728307" y="6155190"/>
            <a:ext cx="553175" cy="201776"/>
          </a:xfrm>
        </p:spPr>
        <p:txBody>
          <a:bodyPr rtlCol="0"/>
          <a:lstStyle/>
          <a:p>
            <a:pPr rtl="0"/>
            <a:r>
              <a:rPr lang="en-US" dirty="0">
                <a:solidFill>
                  <a:schemeClr val="tx1">
                    <a:lumMod val="75000"/>
                    <a:lumOff val="25000"/>
                  </a:schemeClr>
                </a:solidFill>
                <a:latin typeface="+mj-lt"/>
              </a:rPr>
              <a:t>2009</a:t>
            </a:r>
            <a:endParaRPr lang="el-GR" dirty="0">
              <a:solidFill>
                <a:schemeClr val="tx1">
                  <a:lumMod val="75000"/>
                  <a:lumOff val="25000"/>
                </a:schemeClr>
              </a:solidFill>
              <a:latin typeface="+mj-lt"/>
            </a:endParaRPr>
          </a:p>
        </p:txBody>
      </p:sp>
      <p:sp>
        <p:nvSpPr>
          <p:cNvPr id="10" name="Θέση κειμένου 9">
            <a:extLst>
              <a:ext uri="{FF2B5EF4-FFF2-40B4-BE49-F238E27FC236}">
                <a16:creationId xmlns:a16="http://schemas.microsoft.com/office/drawing/2014/main" id="{C449364A-2889-46F4-AB8E-EB64958B16DC}"/>
              </a:ext>
            </a:extLst>
          </p:cNvPr>
          <p:cNvSpPr>
            <a:spLocks noGrp="1"/>
          </p:cNvSpPr>
          <p:nvPr>
            <p:ph type="body" sz="quarter" idx="38"/>
          </p:nvPr>
        </p:nvSpPr>
        <p:spPr>
          <a:xfrm>
            <a:off x="4932347" y="6158854"/>
            <a:ext cx="553175" cy="201776"/>
          </a:xfrm>
        </p:spPr>
        <p:txBody>
          <a:bodyPr rtlCol="0"/>
          <a:lstStyle/>
          <a:p>
            <a:pPr rtl="0"/>
            <a:r>
              <a:rPr lang="el-GR" dirty="0">
                <a:solidFill>
                  <a:schemeClr val="tx1">
                    <a:lumMod val="75000"/>
                    <a:lumOff val="25000"/>
                  </a:schemeClr>
                </a:solidFill>
                <a:latin typeface="+mj-lt"/>
              </a:rPr>
              <a:t>20</a:t>
            </a:r>
            <a:r>
              <a:rPr lang="en-US" dirty="0">
                <a:solidFill>
                  <a:schemeClr val="tx1">
                    <a:lumMod val="75000"/>
                    <a:lumOff val="25000"/>
                  </a:schemeClr>
                </a:solidFill>
                <a:latin typeface="+mj-lt"/>
              </a:rPr>
              <a:t>12</a:t>
            </a:r>
            <a:endParaRPr lang="el-GR" dirty="0">
              <a:solidFill>
                <a:schemeClr val="tx1">
                  <a:lumMod val="75000"/>
                  <a:lumOff val="25000"/>
                </a:schemeClr>
              </a:solidFill>
              <a:latin typeface="+mj-lt"/>
            </a:endParaRPr>
          </a:p>
        </p:txBody>
      </p:sp>
      <p:grpSp>
        <p:nvGrpSpPr>
          <p:cNvPr id="33" name="Ομάδα 32" title="Γραμμές μήνα λωρίδας χρόνου">
            <a:extLst>
              <a:ext uri="{FF2B5EF4-FFF2-40B4-BE49-F238E27FC236}">
                <a16:creationId xmlns:a16="http://schemas.microsoft.com/office/drawing/2014/main" id="{AFD09076-D1F6-4F08-8939-1F1577E5A1AC}"/>
              </a:ext>
            </a:extLst>
          </p:cNvPr>
          <p:cNvGrpSpPr/>
          <p:nvPr/>
        </p:nvGrpSpPr>
        <p:grpSpPr>
          <a:xfrm>
            <a:off x="1018808" y="5724404"/>
            <a:ext cx="5778823" cy="2346975"/>
            <a:chOff x="1092727" y="3799174"/>
            <a:chExt cx="10384331" cy="1530585"/>
          </a:xfrm>
        </p:grpSpPr>
        <p:cxnSp>
          <p:nvCxnSpPr>
            <p:cNvPr id="34" name="Ευθεία γραμμή σύνδεσης 33">
              <a:extLst>
                <a:ext uri="{FF2B5EF4-FFF2-40B4-BE49-F238E27FC236}">
                  <a16:creationId xmlns:a16="http://schemas.microsoft.com/office/drawing/2014/main" id="{1851F931-A22B-44AA-B078-8F13276740C5}"/>
                </a:ext>
              </a:extLst>
            </p:cNvPr>
            <p:cNvCxnSpPr>
              <a:cxnSpLocks/>
              <a:endCxn id="5" idx="0"/>
            </p:cNvCxnSpPr>
            <p:nvPr/>
          </p:nvCxnSpPr>
          <p:spPr>
            <a:xfrm>
              <a:off x="1311074" y="5155808"/>
              <a:ext cx="2" cy="17395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Ευθεία γραμμή σύνδεσης 34">
              <a:extLst>
                <a:ext uri="{FF2B5EF4-FFF2-40B4-BE49-F238E27FC236}">
                  <a16:creationId xmlns:a16="http://schemas.microsoft.com/office/drawing/2014/main" id="{653A16F3-2319-4900-94E3-2D1EE11FE250}"/>
                </a:ext>
              </a:extLst>
            </p:cNvPr>
            <p:cNvCxnSpPr/>
            <p:nvPr/>
          </p:nvCxnSpPr>
          <p:spPr>
            <a:xfrm>
              <a:off x="109272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6" name="Ευθεία γραμμή σύνδεσης 35">
              <a:extLst>
                <a:ext uri="{FF2B5EF4-FFF2-40B4-BE49-F238E27FC236}">
                  <a16:creationId xmlns:a16="http://schemas.microsoft.com/office/drawing/2014/main" id="{44FC807E-B2A8-4953-AA5C-6D49F5FE3128}"/>
                </a:ext>
              </a:extLst>
            </p:cNvPr>
            <p:cNvCxnSpPr/>
            <p:nvPr/>
          </p:nvCxnSpPr>
          <p:spPr>
            <a:xfrm>
              <a:off x="156474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 name="Ευθεία γραμμή σύνδεσης 36">
              <a:extLst>
                <a:ext uri="{FF2B5EF4-FFF2-40B4-BE49-F238E27FC236}">
                  <a16:creationId xmlns:a16="http://schemas.microsoft.com/office/drawing/2014/main" id="{62129982-9661-4201-A7A9-D830435CAF7C}"/>
                </a:ext>
              </a:extLst>
            </p:cNvPr>
            <p:cNvCxnSpPr/>
            <p:nvPr/>
          </p:nvCxnSpPr>
          <p:spPr>
            <a:xfrm>
              <a:off x="203675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Ευθεία γραμμή σύνδεσης 37">
              <a:extLst>
                <a:ext uri="{FF2B5EF4-FFF2-40B4-BE49-F238E27FC236}">
                  <a16:creationId xmlns:a16="http://schemas.microsoft.com/office/drawing/2014/main" id="{8EC9CA8C-382D-4780-857E-7923D6612296}"/>
                </a:ext>
              </a:extLst>
            </p:cNvPr>
            <p:cNvCxnSpPr/>
            <p:nvPr/>
          </p:nvCxnSpPr>
          <p:spPr>
            <a:xfrm>
              <a:off x="250877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Ευθεία γραμμή σύνδεσης 38">
              <a:extLst>
                <a:ext uri="{FF2B5EF4-FFF2-40B4-BE49-F238E27FC236}">
                  <a16:creationId xmlns:a16="http://schemas.microsoft.com/office/drawing/2014/main" id="{55124F5F-0D19-4683-ABFD-3276BD8C0D2A}"/>
                </a:ext>
              </a:extLst>
            </p:cNvPr>
            <p:cNvCxnSpPr/>
            <p:nvPr/>
          </p:nvCxnSpPr>
          <p:spPr>
            <a:xfrm>
              <a:off x="298078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0" name="Ευθεία γραμμή σύνδεσης 39">
              <a:extLst>
                <a:ext uri="{FF2B5EF4-FFF2-40B4-BE49-F238E27FC236}">
                  <a16:creationId xmlns:a16="http://schemas.microsoft.com/office/drawing/2014/main" id="{33740EF7-5BAA-4406-9463-F2DBFE3F1764}"/>
                </a:ext>
              </a:extLst>
            </p:cNvPr>
            <p:cNvCxnSpPr/>
            <p:nvPr/>
          </p:nvCxnSpPr>
          <p:spPr>
            <a:xfrm>
              <a:off x="345280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1" name="Ευθεία γραμμή σύνδεσης 40">
              <a:extLst>
                <a:ext uri="{FF2B5EF4-FFF2-40B4-BE49-F238E27FC236}">
                  <a16:creationId xmlns:a16="http://schemas.microsoft.com/office/drawing/2014/main" id="{4E722C75-9D4B-4ACF-8624-346EBA52AB0C}"/>
                </a:ext>
              </a:extLst>
            </p:cNvPr>
            <p:cNvCxnSpPr/>
            <p:nvPr/>
          </p:nvCxnSpPr>
          <p:spPr>
            <a:xfrm>
              <a:off x="392481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2" name="Ευθεία γραμμή σύνδεσης 41">
              <a:extLst>
                <a:ext uri="{FF2B5EF4-FFF2-40B4-BE49-F238E27FC236}">
                  <a16:creationId xmlns:a16="http://schemas.microsoft.com/office/drawing/2014/main" id="{2D341D20-3335-4187-B094-E72F119FBFA6}"/>
                </a:ext>
              </a:extLst>
            </p:cNvPr>
            <p:cNvCxnSpPr/>
            <p:nvPr/>
          </p:nvCxnSpPr>
          <p:spPr>
            <a:xfrm>
              <a:off x="439683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3" name="Ευθεία γραμμή σύνδεσης 42">
              <a:extLst>
                <a:ext uri="{FF2B5EF4-FFF2-40B4-BE49-F238E27FC236}">
                  <a16:creationId xmlns:a16="http://schemas.microsoft.com/office/drawing/2014/main" id="{3BA093FB-4616-49E8-A8CB-7A95CC81F7BF}"/>
                </a:ext>
              </a:extLst>
            </p:cNvPr>
            <p:cNvCxnSpPr/>
            <p:nvPr/>
          </p:nvCxnSpPr>
          <p:spPr>
            <a:xfrm>
              <a:off x="486884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4" name="Ευθεία γραμμή σύνδεσης 43">
              <a:extLst>
                <a:ext uri="{FF2B5EF4-FFF2-40B4-BE49-F238E27FC236}">
                  <a16:creationId xmlns:a16="http://schemas.microsoft.com/office/drawing/2014/main" id="{2237583E-E0FF-431F-AEFC-A3E007B41FEF}"/>
                </a:ext>
              </a:extLst>
            </p:cNvPr>
            <p:cNvCxnSpPr/>
            <p:nvPr/>
          </p:nvCxnSpPr>
          <p:spPr>
            <a:xfrm>
              <a:off x="5340862"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Ευθεία γραμμή σύνδεσης 44">
              <a:extLst>
                <a:ext uri="{FF2B5EF4-FFF2-40B4-BE49-F238E27FC236}">
                  <a16:creationId xmlns:a16="http://schemas.microsoft.com/office/drawing/2014/main" id="{C8CC9F1D-9948-435E-B101-CE530C3C415D}"/>
                </a:ext>
              </a:extLst>
            </p:cNvPr>
            <p:cNvCxnSpPr/>
            <p:nvPr/>
          </p:nvCxnSpPr>
          <p:spPr>
            <a:xfrm>
              <a:off x="5812877" y="3799174"/>
              <a:ext cx="1" cy="154901"/>
            </a:xfrm>
            <a:prstGeom prst="line">
              <a:avLst/>
            </a:prstGeom>
            <a:ln>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6" name="Ευθεία γραμμή σύνδεσης 45">
              <a:extLst>
                <a:ext uri="{FF2B5EF4-FFF2-40B4-BE49-F238E27FC236}">
                  <a16:creationId xmlns:a16="http://schemas.microsoft.com/office/drawing/2014/main" id="{FDED2865-67EC-4583-B0BC-2A7549CA14FE}"/>
                </a:ext>
              </a:extLst>
            </p:cNvPr>
            <p:cNvCxnSpPr/>
            <p:nvPr/>
          </p:nvCxnSpPr>
          <p:spPr>
            <a:xfrm>
              <a:off x="628489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7" name="Ευθεία γραμμή σύνδεσης 46">
              <a:extLst>
                <a:ext uri="{FF2B5EF4-FFF2-40B4-BE49-F238E27FC236}">
                  <a16:creationId xmlns:a16="http://schemas.microsoft.com/office/drawing/2014/main" id="{78E72E4E-F5B7-469D-9C2A-54960B3814DA}"/>
                </a:ext>
              </a:extLst>
            </p:cNvPr>
            <p:cNvCxnSpPr/>
            <p:nvPr/>
          </p:nvCxnSpPr>
          <p:spPr>
            <a:xfrm>
              <a:off x="675690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8" name="Ευθεία γραμμή σύνδεσης 47">
              <a:extLst>
                <a:ext uri="{FF2B5EF4-FFF2-40B4-BE49-F238E27FC236}">
                  <a16:creationId xmlns:a16="http://schemas.microsoft.com/office/drawing/2014/main" id="{F2A5CFE2-8B3A-4FE1-B4D5-A3C1CDD0D60B}"/>
                </a:ext>
              </a:extLst>
            </p:cNvPr>
            <p:cNvCxnSpPr/>
            <p:nvPr/>
          </p:nvCxnSpPr>
          <p:spPr>
            <a:xfrm>
              <a:off x="722892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 name="Ευθεία γραμμή σύνδεσης 48">
              <a:extLst>
                <a:ext uri="{FF2B5EF4-FFF2-40B4-BE49-F238E27FC236}">
                  <a16:creationId xmlns:a16="http://schemas.microsoft.com/office/drawing/2014/main" id="{D8945B65-A1FD-4893-8E5B-694EBE6ABE48}"/>
                </a:ext>
              </a:extLst>
            </p:cNvPr>
            <p:cNvCxnSpPr/>
            <p:nvPr/>
          </p:nvCxnSpPr>
          <p:spPr>
            <a:xfrm>
              <a:off x="770093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0" name="Ευθεία γραμμή σύνδεσης 49">
              <a:extLst>
                <a:ext uri="{FF2B5EF4-FFF2-40B4-BE49-F238E27FC236}">
                  <a16:creationId xmlns:a16="http://schemas.microsoft.com/office/drawing/2014/main" id="{69559BBA-B1D3-41F3-BCBE-CB4BB933EEA0}"/>
                </a:ext>
              </a:extLst>
            </p:cNvPr>
            <p:cNvCxnSpPr/>
            <p:nvPr/>
          </p:nvCxnSpPr>
          <p:spPr>
            <a:xfrm>
              <a:off x="817295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1" name="Ευθεία γραμμή σύνδεσης 50">
              <a:extLst>
                <a:ext uri="{FF2B5EF4-FFF2-40B4-BE49-F238E27FC236}">
                  <a16:creationId xmlns:a16="http://schemas.microsoft.com/office/drawing/2014/main" id="{03F8D889-DFE8-4946-8A9F-E89EBA86CE55}"/>
                </a:ext>
              </a:extLst>
            </p:cNvPr>
            <p:cNvCxnSpPr/>
            <p:nvPr/>
          </p:nvCxnSpPr>
          <p:spPr>
            <a:xfrm>
              <a:off x="864496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2" name="Ευθεία γραμμή σύνδεσης 51">
              <a:extLst>
                <a:ext uri="{FF2B5EF4-FFF2-40B4-BE49-F238E27FC236}">
                  <a16:creationId xmlns:a16="http://schemas.microsoft.com/office/drawing/2014/main" id="{899FC3E1-760C-485D-A894-659E36DBFBA0}"/>
                </a:ext>
              </a:extLst>
            </p:cNvPr>
            <p:cNvCxnSpPr/>
            <p:nvPr/>
          </p:nvCxnSpPr>
          <p:spPr>
            <a:xfrm>
              <a:off x="911698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Ευθεία γραμμή σύνδεσης 52">
              <a:extLst>
                <a:ext uri="{FF2B5EF4-FFF2-40B4-BE49-F238E27FC236}">
                  <a16:creationId xmlns:a16="http://schemas.microsoft.com/office/drawing/2014/main" id="{FC2AD8BF-2DAB-46F3-9334-006C0E601416}"/>
                </a:ext>
              </a:extLst>
            </p:cNvPr>
            <p:cNvCxnSpPr/>
            <p:nvPr/>
          </p:nvCxnSpPr>
          <p:spPr>
            <a:xfrm>
              <a:off x="958899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4" name="Ευθεία γραμμή σύνδεσης 53">
              <a:extLst>
                <a:ext uri="{FF2B5EF4-FFF2-40B4-BE49-F238E27FC236}">
                  <a16:creationId xmlns:a16="http://schemas.microsoft.com/office/drawing/2014/main" id="{F3ECD0E7-AEC7-4FC2-AD8C-FD1309F9C4A9}"/>
                </a:ext>
              </a:extLst>
            </p:cNvPr>
            <p:cNvCxnSpPr/>
            <p:nvPr/>
          </p:nvCxnSpPr>
          <p:spPr>
            <a:xfrm>
              <a:off x="1006101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Ευθεία γραμμή σύνδεσης 54">
              <a:extLst>
                <a:ext uri="{FF2B5EF4-FFF2-40B4-BE49-F238E27FC236}">
                  <a16:creationId xmlns:a16="http://schemas.microsoft.com/office/drawing/2014/main" id="{D7C5386D-5D43-4282-AB46-61FD65332554}"/>
                </a:ext>
              </a:extLst>
            </p:cNvPr>
            <p:cNvCxnSpPr/>
            <p:nvPr/>
          </p:nvCxnSpPr>
          <p:spPr>
            <a:xfrm>
              <a:off x="1053302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6" name="Ευθεία γραμμή σύνδεσης 55">
              <a:extLst>
                <a:ext uri="{FF2B5EF4-FFF2-40B4-BE49-F238E27FC236}">
                  <a16:creationId xmlns:a16="http://schemas.microsoft.com/office/drawing/2014/main" id="{70974A3F-6B41-4413-8B89-13F538C736F8}"/>
                </a:ext>
              </a:extLst>
            </p:cNvPr>
            <p:cNvCxnSpPr/>
            <p:nvPr/>
          </p:nvCxnSpPr>
          <p:spPr>
            <a:xfrm>
              <a:off x="11005042"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Ευθεία γραμμή σύνδεσης 56">
              <a:extLst>
                <a:ext uri="{FF2B5EF4-FFF2-40B4-BE49-F238E27FC236}">
                  <a16:creationId xmlns:a16="http://schemas.microsoft.com/office/drawing/2014/main" id="{8ABC7720-8A37-473F-B4FC-E67552008163}"/>
                </a:ext>
              </a:extLst>
            </p:cNvPr>
            <p:cNvCxnSpPr/>
            <p:nvPr/>
          </p:nvCxnSpPr>
          <p:spPr>
            <a:xfrm>
              <a:off x="11477057" y="3799174"/>
              <a:ext cx="1" cy="154901"/>
            </a:xfrm>
            <a:prstGeom prst="line">
              <a:avLst/>
            </a:prstGeom>
            <a:ln w="3175">
              <a:solidFill>
                <a:schemeClr val="accent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4" name="Θέση αριθμού διαφάνειας 3">
            <a:extLst>
              <a:ext uri="{FF2B5EF4-FFF2-40B4-BE49-F238E27FC236}">
                <a16:creationId xmlns:a16="http://schemas.microsoft.com/office/drawing/2014/main" id="{FE4FEB01-6EAA-41C5-A2D6-907821FF26C1}"/>
              </a:ext>
            </a:extLst>
          </p:cNvPr>
          <p:cNvSpPr>
            <a:spLocks noGrp="1"/>
          </p:cNvSpPr>
          <p:nvPr>
            <p:ph type="sldNum" sz="quarter" idx="11"/>
          </p:nvPr>
        </p:nvSpPr>
        <p:spPr/>
        <p:txBody>
          <a:bodyPr/>
          <a:lstStyle/>
          <a:p>
            <a:pPr rtl="0"/>
            <a:fld id="{19B51A1E-902D-48AF-9020-955120F399B6}" type="slidenum">
              <a:rPr lang="el-GR" smtClean="0"/>
              <a:pPr rtl="0"/>
              <a:t>16</a:t>
            </a:fld>
            <a:endParaRPr lang="el-GR" dirty="0"/>
          </a:p>
        </p:txBody>
      </p:sp>
      <p:grpSp>
        <p:nvGrpSpPr>
          <p:cNvPr id="165" name="Ομάδα 164">
            <a:extLst>
              <a:ext uri="{FF2B5EF4-FFF2-40B4-BE49-F238E27FC236}">
                <a16:creationId xmlns:a16="http://schemas.microsoft.com/office/drawing/2014/main" id="{315E0B95-5B55-406E-955E-98E6CD39841C}"/>
              </a:ext>
            </a:extLst>
          </p:cNvPr>
          <p:cNvGrpSpPr/>
          <p:nvPr/>
        </p:nvGrpSpPr>
        <p:grpSpPr>
          <a:xfrm>
            <a:off x="8390061" y="615085"/>
            <a:ext cx="3446274" cy="5346842"/>
            <a:chOff x="8390061" y="615085"/>
            <a:chExt cx="3446274" cy="5346842"/>
          </a:xfrm>
        </p:grpSpPr>
        <p:sp>
          <p:nvSpPr>
            <p:cNvPr id="66" name="Θέση κειμένου 30">
              <a:extLst>
                <a:ext uri="{FF2B5EF4-FFF2-40B4-BE49-F238E27FC236}">
                  <a16:creationId xmlns:a16="http://schemas.microsoft.com/office/drawing/2014/main" id="{926B0AAB-FFB2-4EF7-823F-9CC4BE3F9038}"/>
                </a:ext>
              </a:extLst>
            </p:cNvPr>
            <p:cNvSpPr txBox="1">
              <a:spLocks/>
            </p:cNvSpPr>
            <p:nvPr/>
          </p:nvSpPr>
          <p:spPr>
            <a:xfrm>
              <a:off x="9257917" y="615085"/>
              <a:ext cx="1793875"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l-GR" sz="2000" dirty="0">
                  <a:solidFill>
                    <a:schemeClr val="tx2">
                      <a:lumMod val="60000"/>
                      <a:lumOff val="40000"/>
                    </a:schemeClr>
                  </a:solidFill>
                </a:rPr>
                <a:t>Είδηση </a:t>
              </a:r>
            </a:p>
          </p:txBody>
        </p:sp>
        <p:sp>
          <p:nvSpPr>
            <p:cNvPr id="67" name="Θέση κειμένου 31">
              <a:extLst>
                <a:ext uri="{FF2B5EF4-FFF2-40B4-BE49-F238E27FC236}">
                  <a16:creationId xmlns:a16="http://schemas.microsoft.com/office/drawing/2014/main" id="{8CD2E1AD-1EB5-4624-9837-0D937266EA13}"/>
                </a:ext>
              </a:extLst>
            </p:cNvPr>
            <p:cNvSpPr txBox="1">
              <a:spLocks/>
            </p:cNvSpPr>
            <p:nvPr/>
          </p:nvSpPr>
          <p:spPr>
            <a:xfrm>
              <a:off x="9292657" y="954139"/>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l-GR" dirty="0"/>
                <a:t>ΔΕΚ 2018</a:t>
              </a:r>
            </a:p>
          </p:txBody>
        </p:sp>
        <p:pic>
          <p:nvPicPr>
            <p:cNvPr id="69" name="Εικόνα 68">
              <a:extLst>
                <a:ext uri="{FF2B5EF4-FFF2-40B4-BE49-F238E27FC236}">
                  <a16:creationId xmlns:a16="http://schemas.microsoft.com/office/drawing/2014/main" id="{B254E841-E536-4686-B8F2-94E641E946C5}"/>
                </a:ext>
              </a:extLst>
            </p:cNvPr>
            <p:cNvPicPr>
              <a:picLocks noChangeAspect="1"/>
            </p:cNvPicPr>
            <p:nvPr/>
          </p:nvPicPr>
          <p:blipFill>
            <a:blip r:embed="rId3"/>
            <a:stretch>
              <a:fillRect/>
            </a:stretch>
          </p:blipFill>
          <p:spPr>
            <a:xfrm>
              <a:off x="8390061" y="1301199"/>
              <a:ext cx="3446274" cy="4660728"/>
            </a:xfrm>
            <a:prstGeom prst="rect">
              <a:avLst/>
            </a:prstGeom>
          </p:spPr>
        </p:pic>
      </p:grpSp>
      <p:grpSp>
        <p:nvGrpSpPr>
          <p:cNvPr id="164" name="Ομάδα 163">
            <a:extLst>
              <a:ext uri="{FF2B5EF4-FFF2-40B4-BE49-F238E27FC236}">
                <a16:creationId xmlns:a16="http://schemas.microsoft.com/office/drawing/2014/main" id="{67E22451-A4E5-480B-B9F4-5ADBE76D584C}"/>
              </a:ext>
            </a:extLst>
          </p:cNvPr>
          <p:cNvGrpSpPr/>
          <p:nvPr/>
        </p:nvGrpSpPr>
        <p:grpSpPr>
          <a:xfrm>
            <a:off x="-48071" y="896073"/>
            <a:ext cx="2463955" cy="4767708"/>
            <a:chOff x="-48071" y="896073"/>
            <a:chExt cx="2463955" cy="4767708"/>
          </a:xfrm>
        </p:grpSpPr>
        <p:grpSp>
          <p:nvGrpSpPr>
            <p:cNvPr id="163" name="Ομάδα 162">
              <a:extLst>
                <a:ext uri="{FF2B5EF4-FFF2-40B4-BE49-F238E27FC236}">
                  <a16:creationId xmlns:a16="http://schemas.microsoft.com/office/drawing/2014/main" id="{6E4E1202-07EE-4078-8613-1B3397308027}"/>
                </a:ext>
              </a:extLst>
            </p:cNvPr>
            <p:cNvGrpSpPr/>
            <p:nvPr/>
          </p:nvGrpSpPr>
          <p:grpSpPr>
            <a:xfrm>
              <a:off x="-48071" y="4324819"/>
              <a:ext cx="2133758" cy="1338962"/>
              <a:chOff x="-48071" y="4324819"/>
              <a:chExt cx="2133758" cy="1338962"/>
            </a:xfrm>
          </p:grpSpPr>
          <p:cxnSp>
            <p:nvCxnSpPr>
              <p:cNvPr id="71" name="Ευθύγραμμο βέλος σύνδεσης 70" title="Γραμμές συμβάντος λωρίδας χρόνου">
                <a:extLst>
                  <a:ext uri="{FF2B5EF4-FFF2-40B4-BE49-F238E27FC236}">
                    <a16:creationId xmlns:a16="http://schemas.microsoft.com/office/drawing/2014/main" id="{BBE1F329-A8D2-4C03-9053-8D69618651CB}"/>
                  </a:ext>
                </a:extLst>
              </p:cNvPr>
              <p:cNvCxnSpPr>
                <a:cxnSpLocks/>
              </p:cNvCxnSpPr>
              <p:nvPr/>
            </p:nvCxnSpPr>
            <p:spPr>
              <a:xfrm flipH="1">
                <a:off x="1010057" y="4886794"/>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58" name="Θέση κειμένου 30">
                <a:extLst>
                  <a:ext uri="{FF2B5EF4-FFF2-40B4-BE49-F238E27FC236}">
                    <a16:creationId xmlns:a16="http://schemas.microsoft.com/office/drawing/2014/main" id="{787813E1-07C6-496D-9E59-D41AD3127AD9}"/>
                  </a:ext>
                </a:extLst>
              </p:cNvPr>
              <p:cNvSpPr txBox="1">
                <a:spLocks/>
              </p:cNvSpPr>
              <p:nvPr/>
            </p:nvSpPr>
            <p:spPr>
              <a:xfrm>
                <a:off x="-48071" y="4324819"/>
                <a:ext cx="2133758"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dirty="0"/>
                  <a:t>LIFE07 NAT/GR/000285</a:t>
                </a:r>
                <a:endParaRPr lang="el-GR" dirty="0"/>
              </a:p>
            </p:txBody>
          </p:sp>
          <p:sp>
            <p:nvSpPr>
              <p:cNvPr id="59" name="Θέση κειμένου 31">
                <a:extLst>
                  <a:ext uri="{FF2B5EF4-FFF2-40B4-BE49-F238E27FC236}">
                    <a16:creationId xmlns:a16="http://schemas.microsoft.com/office/drawing/2014/main" id="{A3B6B7DF-5CB5-4DD4-A1FA-3CAD080EA255}"/>
                  </a:ext>
                </a:extLst>
              </p:cNvPr>
              <p:cNvSpPr txBox="1">
                <a:spLocks/>
              </p:cNvSpPr>
              <p:nvPr/>
            </p:nvSpPr>
            <p:spPr>
              <a:xfrm>
                <a:off x="142697" y="4613911"/>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dirty="0"/>
                  <a:t>2009-2012</a:t>
                </a:r>
                <a:endParaRPr lang="el-GR" dirty="0"/>
              </a:p>
            </p:txBody>
          </p:sp>
        </p:grpSp>
        <p:pic>
          <p:nvPicPr>
            <p:cNvPr id="85" name="Εικόνα 84" descr="Εικόνα που περιέχει στιγμιότυπο οθόνης&#10;&#10;Η περιγραφή δημιουργήθηκε αυτόματα">
              <a:extLst>
                <a:ext uri="{FF2B5EF4-FFF2-40B4-BE49-F238E27FC236}">
                  <a16:creationId xmlns:a16="http://schemas.microsoft.com/office/drawing/2014/main" id="{F31DFB44-A7E2-422C-8BA3-19A3A36242C1}"/>
                </a:ext>
              </a:extLst>
            </p:cNvPr>
            <p:cNvPicPr>
              <a:picLocks noChangeAspect="1"/>
            </p:cNvPicPr>
            <p:nvPr/>
          </p:nvPicPr>
          <p:blipFill>
            <a:blip r:embed="rId4"/>
            <a:stretch>
              <a:fillRect/>
            </a:stretch>
          </p:blipFill>
          <p:spPr>
            <a:xfrm>
              <a:off x="29108" y="896073"/>
              <a:ext cx="2386776" cy="3479620"/>
            </a:xfrm>
            <a:prstGeom prst="rect">
              <a:avLst/>
            </a:prstGeom>
          </p:spPr>
        </p:pic>
      </p:grpSp>
      <p:sp>
        <p:nvSpPr>
          <p:cNvPr id="86" name="Θέση κειμένου 4">
            <a:extLst>
              <a:ext uri="{FF2B5EF4-FFF2-40B4-BE49-F238E27FC236}">
                <a16:creationId xmlns:a16="http://schemas.microsoft.com/office/drawing/2014/main" id="{A33BC4A1-628E-48F7-AC1A-BE9EB717CD94}"/>
              </a:ext>
            </a:extLst>
          </p:cNvPr>
          <p:cNvSpPr txBox="1">
            <a:spLocks/>
          </p:cNvSpPr>
          <p:nvPr/>
        </p:nvSpPr>
        <p:spPr>
          <a:xfrm>
            <a:off x="3631846" y="6155190"/>
            <a:ext cx="553175" cy="201776"/>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mj-lt"/>
              </a:rPr>
              <a:t>2011</a:t>
            </a:r>
            <a:endParaRPr lang="el-GR" dirty="0">
              <a:solidFill>
                <a:schemeClr val="tx1">
                  <a:lumMod val="75000"/>
                  <a:lumOff val="25000"/>
                </a:schemeClr>
              </a:solidFill>
              <a:latin typeface="+mj-lt"/>
            </a:endParaRPr>
          </a:p>
        </p:txBody>
      </p:sp>
      <p:grpSp>
        <p:nvGrpSpPr>
          <p:cNvPr id="162" name="Ομάδα 161">
            <a:extLst>
              <a:ext uri="{FF2B5EF4-FFF2-40B4-BE49-F238E27FC236}">
                <a16:creationId xmlns:a16="http://schemas.microsoft.com/office/drawing/2014/main" id="{46B97AA5-F42E-4097-815C-CBA56FA2A99A}"/>
              </a:ext>
            </a:extLst>
          </p:cNvPr>
          <p:cNvGrpSpPr/>
          <p:nvPr/>
        </p:nvGrpSpPr>
        <p:grpSpPr>
          <a:xfrm>
            <a:off x="2667579" y="1006054"/>
            <a:ext cx="2481279" cy="4658892"/>
            <a:chOff x="2667579" y="1006054"/>
            <a:chExt cx="2481279" cy="4658892"/>
          </a:xfrm>
        </p:grpSpPr>
        <p:pic>
          <p:nvPicPr>
            <p:cNvPr id="89" name="Εικόνα 88">
              <a:extLst>
                <a:ext uri="{FF2B5EF4-FFF2-40B4-BE49-F238E27FC236}">
                  <a16:creationId xmlns:a16="http://schemas.microsoft.com/office/drawing/2014/main" id="{7A080820-0DB5-4E89-85F2-D696AA78A1A3}"/>
                </a:ext>
              </a:extLst>
            </p:cNvPr>
            <p:cNvPicPr>
              <a:picLocks noChangeAspect="1"/>
            </p:cNvPicPr>
            <p:nvPr/>
          </p:nvPicPr>
          <p:blipFill>
            <a:blip r:embed="rId5"/>
            <a:stretch>
              <a:fillRect/>
            </a:stretch>
          </p:blipFill>
          <p:spPr>
            <a:xfrm>
              <a:off x="2667579" y="1006054"/>
              <a:ext cx="2481279" cy="3369639"/>
            </a:xfrm>
            <a:prstGeom prst="rect">
              <a:avLst/>
            </a:prstGeom>
          </p:spPr>
        </p:pic>
        <p:grpSp>
          <p:nvGrpSpPr>
            <p:cNvPr id="143" name="Ομάδα 142">
              <a:extLst>
                <a:ext uri="{FF2B5EF4-FFF2-40B4-BE49-F238E27FC236}">
                  <a16:creationId xmlns:a16="http://schemas.microsoft.com/office/drawing/2014/main" id="{1D59E692-2CDB-461B-BA83-6754ECE09DA7}"/>
                </a:ext>
              </a:extLst>
            </p:cNvPr>
            <p:cNvGrpSpPr/>
            <p:nvPr/>
          </p:nvGrpSpPr>
          <p:grpSpPr>
            <a:xfrm>
              <a:off x="2841340" y="4324819"/>
              <a:ext cx="2133758" cy="1340127"/>
              <a:chOff x="2315993" y="4323654"/>
              <a:chExt cx="2133758" cy="1340127"/>
            </a:xfrm>
          </p:grpSpPr>
          <p:cxnSp>
            <p:nvCxnSpPr>
              <p:cNvPr id="88" name="Ευθύγραμμο βέλος σύνδεσης 87" title="Γραμμές συμβάντος λωρίδας χρόνου">
                <a:extLst>
                  <a:ext uri="{FF2B5EF4-FFF2-40B4-BE49-F238E27FC236}">
                    <a16:creationId xmlns:a16="http://schemas.microsoft.com/office/drawing/2014/main" id="{973C0990-CF24-46BE-BA23-A6B9C263F3EA}"/>
                  </a:ext>
                </a:extLst>
              </p:cNvPr>
              <p:cNvCxnSpPr>
                <a:cxnSpLocks/>
              </p:cNvCxnSpPr>
              <p:nvPr/>
            </p:nvCxnSpPr>
            <p:spPr>
              <a:xfrm flipH="1">
                <a:off x="3382872" y="4886794"/>
                <a:ext cx="1" cy="776987"/>
              </a:xfrm>
              <a:prstGeom prst="straightConnector1">
                <a:avLst/>
              </a:prstGeom>
              <a:ln w="34925" cap="rnd">
                <a:round/>
                <a:tailEnd type="arrow"/>
              </a:ln>
            </p:spPr>
            <p:style>
              <a:lnRef idx="1">
                <a:schemeClr val="accent1"/>
              </a:lnRef>
              <a:fillRef idx="0">
                <a:schemeClr val="accent1"/>
              </a:fillRef>
              <a:effectRef idx="0">
                <a:schemeClr val="accent1"/>
              </a:effectRef>
              <a:fontRef idx="minor">
                <a:schemeClr val="tx1"/>
              </a:fontRef>
            </p:style>
          </p:cxnSp>
          <p:sp>
            <p:nvSpPr>
              <p:cNvPr id="90" name="Θέση κειμένου 31">
                <a:extLst>
                  <a:ext uri="{FF2B5EF4-FFF2-40B4-BE49-F238E27FC236}">
                    <a16:creationId xmlns:a16="http://schemas.microsoft.com/office/drawing/2014/main" id="{EBFAF788-F53C-402D-87DC-5486A1FEF86B}"/>
                  </a:ext>
                </a:extLst>
              </p:cNvPr>
              <p:cNvSpPr txBox="1">
                <a:spLocks/>
              </p:cNvSpPr>
              <p:nvPr/>
            </p:nvSpPr>
            <p:spPr>
              <a:xfrm>
                <a:off x="2524737" y="4638971"/>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dirty="0"/>
                  <a:t>2011-2016</a:t>
                </a:r>
                <a:endParaRPr lang="el-GR" dirty="0"/>
              </a:p>
            </p:txBody>
          </p:sp>
          <p:sp>
            <p:nvSpPr>
              <p:cNvPr id="142" name="Θέση κειμένου 30">
                <a:extLst>
                  <a:ext uri="{FF2B5EF4-FFF2-40B4-BE49-F238E27FC236}">
                    <a16:creationId xmlns:a16="http://schemas.microsoft.com/office/drawing/2014/main" id="{4BB9A6FD-D75F-49AF-9CF0-3009DFE339C7}"/>
                  </a:ext>
                </a:extLst>
              </p:cNvPr>
              <p:cNvSpPr txBox="1">
                <a:spLocks/>
              </p:cNvSpPr>
              <p:nvPr/>
            </p:nvSpPr>
            <p:spPr>
              <a:xfrm>
                <a:off x="2315993" y="4323654"/>
                <a:ext cx="2133758" cy="561975"/>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LIFE10 NAT/GR/00638</a:t>
                </a:r>
                <a:endParaRPr lang="el-GR" dirty="0"/>
              </a:p>
            </p:txBody>
          </p:sp>
        </p:grpSp>
      </p:grpSp>
      <p:grpSp>
        <p:nvGrpSpPr>
          <p:cNvPr id="161" name="Ομάδα 160">
            <a:extLst>
              <a:ext uri="{FF2B5EF4-FFF2-40B4-BE49-F238E27FC236}">
                <a16:creationId xmlns:a16="http://schemas.microsoft.com/office/drawing/2014/main" id="{2938AC65-4A25-4E5D-94B4-4ED043007593}"/>
              </a:ext>
            </a:extLst>
          </p:cNvPr>
          <p:cNvGrpSpPr/>
          <p:nvPr/>
        </p:nvGrpSpPr>
        <p:grpSpPr>
          <a:xfrm>
            <a:off x="5229225" y="1006252"/>
            <a:ext cx="2673982" cy="4680174"/>
            <a:chOff x="5229225" y="1006252"/>
            <a:chExt cx="2673982" cy="4680174"/>
          </a:xfrm>
        </p:grpSpPr>
        <p:pic>
          <p:nvPicPr>
            <p:cNvPr id="79" name="Εικόνα 78" descr="Εικόνα που περιέχει στιγμιότυπο οθόνης, κείμενο&#10;&#10;Η περιγραφή δημιουργήθηκε αυτόματα">
              <a:extLst>
                <a:ext uri="{FF2B5EF4-FFF2-40B4-BE49-F238E27FC236}">
                  <a16:creationId xmlns:a16="http://schemas.microsoft.com/office/drawing/2014/main" id="{4113930A-B76C-47A7-A008-428A03BBDDCA}"/>
                </a:ext>
              </a:extLst>
            </p:cNvPr>
            <p:cNvPicPr>
              <a:picLocks noChangeAspect="1"/>
            </p:cNvPicPr>
            <p:nvPr/>
          </p:nvPicPr>
          <p:blipFill>
            <a:blip r:embed="rId6"/>
            <a:stretch>
              <a:fillRect/>
            </a:stretch>
          </p:blipFill>
          <p:spPr>
            <a:xfrm>
              <a:off x="5692052" y="1006252"/>
              <a:ext cx="2211155" cy="3318567"/>
            </a:xfrm>
            <a:prstGeom prst="rect">
              <a:avLst/>
            </a:prstGeom>
          </p:spPr>
        </p:pic>
        <p:grpSp>
          <p:nvGrpSpPr>
            <p:cNvPr id="160" name="Ομάδα 159">
              <a:extLst>
                <a:ext uri="{FF2B5EF4-FFF2-40B4-BE49-F238E27FC236}">
                  <a16:creationId xmlns:a16="http://schemas.microsoft.com/office/drawing/2014/main" id="{9FD3AD11-3855-4F24-A124-B9C5D3990787}"/>
                </a:ext>
              </a:extLst>
            </p:cNvPr>
            <p:cNvGrpSpPr/>
            <p:nvPr/>
          </p:nvGrpSpPr>
          <p:grpSpPr>
            <a:xfrm>
              <a:off x="5229225" y="4356712"/>
              <a:ext cx="2644035" cy="1329714"/>
              <a:chOff x="5229225" y="4356712"/>
              <a:chExt cx="2644035" cy="1329714"/>
            </a:xfrm>
          </p:grpSpPr>
          <p:sp>
            <p:nvSpPr>
              <p:cNvPr id="146" name="Θέση κειμένου 31">
                <a:extLst>
                  <a:ext uri="{FF2B5EF4-FFF2-40B4-BE49-F238E27FC236}">
                    <a16:creationId xmlns:a16="http://schemas.microsoft.com/office/drawing/2014/main" id="{D2C86E87-C40E-49DB-A876-D61303CD3FD0}"/>
                  </a:ext>
                </a:extLst>
              </p:cNvPr>
              <p:cNvSpPr txBox="1">
                <a:spLocks/>
              </p:cNvSpPr>
              <p:nvPr/>
            </p:nvSpPr>
            <p:spPr>
              <a:xfrm>
                <a:off x="5948246" y="4672028"/>
                <a:ext cx="1724394" cy="187200"/>
              </a:xfrm>
              <a:prstGeom prst="rect">
                <a:avLst/>
              </a:prstGeom>
              <a:solidFill>
                <a:schemeClr val="bg1">
                  <a:lumMod val="95000"/>
                </a:schemeClr>
              </a:solidFill>
            </p:spPr>
            <p:txBody>
              <a:bodyPr vert="horz" lIns="0" tIns="0" rIns="0" bIns="0" rtlCol="0" anchor="ctr">
                <a:noAutofit/>
              </a:bodyPr>
              <a:lstStyle>
                <a:lvl1pPr indent="0" algn="ctr">
                  <a:lnSpc>
                    <a:spcPct val="90000"/>
                  </a:lnSpc>
                  <a:spcBef>
                    <a:spcPts val="1000"/>
                  </a:spcBef>
                  <a:buFont typeface="Arial" panose="020B0604020202020204" pitchFamily="34" charset="0"/>
                  <a:buNone/>
                  <a:defRPr sz="1200">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dirty="0"/>
                  <a:t>2012-2016</a:t>
                </a:r>
                <a:endParaRPr lang="el-GR" dirty="0"/>
              </a:p>
            </p:txBody>
          </p:sp>
          <p:sp>
            <p:nvSpPr>
              <p:cNvPr id="147" name="Θέση κειμένου 30">
                <a:extLst>
                  <a:ext uri="{FF2B5EF4-FFF2-40B4-BE49-F238E27FC236}">
                    <a16:creationId xmlns:a16="http://schemas.microsoft.com/office/drawing/2014/main" id="{2E4D7CED-EAA7-414F-9047-B12D3A63D6BC}"/>
                  </a:ext>
                </a:extLst>
              </p:cNvPr>
              <p:cNvSpPr txBox="1">
                <a:spLocks/>
              </p:cNvSpPr>
              <p:nvPr/>
            </p:nvSpPr>
            <p:spPr>
              <a:xfrm>
                <a:off x="5739502" y="4356712"/>
                <a:ext cx="2133758" cy="289300"/>
              </a:xfrm>
              <a:prstGeom prst="rect">
                <a:avLst/>
              </a:prstGeom>
              <a:noFill/>
              <a:ln>
                <a:noFill/>
              </a:ln>
            </p:spPr>
            <p:txBody>
              <a:bodyPr vert="horz" lIns="0" tIns="36000" rIns="0" bIns="0" rtlCol="0" anchor="t">
                <a:noAutofit/>
              </a:bodyPr>
              <a:lstStyle>
                <a:lvl1pPr indent="0" algn="ctr">
                  <a:lnSpc>
                    <a:spcPct val="90000"/>
                  </a:lnSpc>
                  <a:spcBef>
                    <a:spcPts val="1000"/>
                  </a:spcBef>
                  <a:buFont typeface="Arial" panose="020B0604020202020204" pitchFamily="34" charset="0"/>
                  <a:buNone/>
                  <a:defRPr sz="1600" b="1">
                    <a:solidFill>
                      <a:schemeClr val="tx1">
                        <a:lumMod val="75000"/>
                        <a:lumOff val="25000"/>
                      </a:schemeClr>
                    </a:solidFill>
                  </a:defRPr>
                </a:lvl1pPr>
                <a:lvl2pPr marL="542925" indent="-276225">
                  <a:lnSpc>
                    <a:spcPct val="90000"/>
                  </a:lnSpc>
                  <a:spcBef>
                    <a:spcPts val="500"/>
                  </a:spcBef>
                  <a:buFont typeface="Arial" panose="020B0604020202020204" pitchFamily="34" charset="0"/>
                  <a:buChar char="•"/>
                  <a:defRPr sz="1600">
                    <a:solidFill>
                      <a:schemeClr val="tx1">
                        <a:lumMod val="75000"/>
                        <a:lumOff val="25000"/>
                      </a:schemeClr>
                    </a:solidFill>
                  </a:defRPr>
                </a:lvl2pPr>
                <a:lvl3pPr marL="809625" indent="-266700">
                  <a:lnSpc>
                    <a:spcPct val="90000"/>
                  </a:lnSpc>
                  <a:spcBef>
                    <a:spcPts val="500"/>
                  </a:spcBef>
                  <a:buFont typeface="Arial" panose="020B0604020202020204" pitchFamily="34" charset="0"/>
                  <a:buChar char="•"/>
                  <a:defRPr sz="1400">
                    <a:solidFill>
                      <a:schemeClr val="tx1">
                        <a:lumMod val="75000"/>
                        <a:lumOff val="25000"/>
                      </a:schemeClr>
                    </a:solidFill>
                  </a:defRPr>
                </a:lvl3pPr>
                <a:lvl4pPr marL="1076325" indent="-266700">
                  <a:lnSpc>
                    <a:spcPct val="90000"/>
                  </a:lnSpc>
                  <a:spcBef>
                    <a:spcPts val="500"/>
                  </a:spcBef>
                  <a:buFont typeface="Arial" panose="020B0604020202020204" pitchFamily="34" charset="0"/>
                  <a:buChar char="•"/>
                  <a:defRPr sz="1400">
                    <a:solidFill>
                      <a:schemeClr val="tx1">
                        <a:lumMod val="75000"/>
                        <a:lumOff val="25000"/>
                      </a:schemeClr>
                    </a:solidFill>
                  </a:defRPr>
                </a:lvl4pPr>
                <a:lvl5pPr marL="1343025" indent="-266700">
                  <a:lnSpc>
                    <a:spcPct val="90000"/>
                  </a:lnSpc>
                  <a:spcBef>
                    <a:spcPts val="500"/>
                  </a:spcBef>
                  <a:buFont typeface="Arial" panose="020B0604020202020204" pitchFamily="34" charset="0"/>
                  <a:buChar char="•"/>
                  <a:defRPr sz="1400">
                    <a:solidFill>
                      <a:schemeClr val="tx1">
                        <a:lumMod val="75000"/>
                        <a:lumOff val="25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LIFE11 NAT/GR/001011</a:t>
                </a:r>
                <a:endParaRPr lang="el-GR" dirty="0"/>
              </a:p>
            </p:txBody>
          </p:sp>
          <p:cxnSp>
            <p:nvCxnSpPr>
              <p:cNvPr id="155" name="Ευθύγραμμο βέλος σύνδεσης 154">
                <a:extLst>
                  <a:ext uri="{FF2B5EF4-FFF2-40B4-BE49-F238E27FC236}">
                    <a16:creationId xmlns:a16="http://schemas.microsoft.com/office/drawing/2014/main" id="{299B0393-CBF0-4247-BDD3-5C3CCC3666A0}"/>
                  </a:ext>
                </a:extLst>
              </p:cNvPr>
              <p:cNvCxnSpPr>
                <a:cxnSpLocks/>
              </p:cNvCxnSpPr>
              <p:nvPr/>
            </p:nvCxnSpPr>
            <p:spPr>
              <a:xfrm flipH="1">
                <a:off x="5229225" y="4885244"/>
                <a:ext cx="1568404" cy="801182"/>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8042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BA7F665-80EE-4503-AEF8-83FD1987DB78}"/>
              </a:ext>
            </a:extLst>
          </p:cNvPr>
          <p:cNvSpPr>
            <a:spLocks noGrp="1"/>
          </p:cNvSpPr>
          <p:nvPr>
            <p:ph type="title"/>
          </p:nvPr>
        </p:nvSpPr>
        <p:spPr/>
        <p:txBody>
          <a:bodyPr rtlCol="0"/>
          <a:lstStyle/>
          <a:p>
            <a:pPr rtl="0"/>
            <a:r>
              <a:rPr lang="el-GR" dirty="0"/>
              <a:t>Ομάδα 10</a:t>
            </a:r>
          </a:p>
        </p:txBody>
      </p:sp>
      <p:sp>
        <p:nvSpPr>
          <p:cNvPr id="7" name="Θέση κειμένου 6">
            <a:extLst>
              <a:ext uri="{FF2B5EF4-FFF2-40B4-BE49-F238E27FC236}">
                <a16:creationId xmlns:a16="http://schemas.microsoft.com/office/drawing/2014/main" id="{970B2821-A8E7-46E4-B168-879973D325B6}"/>
              </a:ext>
            </a:extLst>
          </p:cNvPr>
          <p:cNvSpPr>
            <a:spLocks noGrp="1"/>
          </p:cNvSpPr>
          <p:nvPr>
            <p:ph type="body" sz="quarter" idx="17"/>
          </p:nvPr>
        </p:nvSpPr>
        <p:spPr>
          <a:xfrm>
            <a:off x="2103945" y="3424428"/>
            <a:ext cx="1964170" cy="432000"/>
          </a:xfrm>
        </p:spPr>
        <p:txBody>
          <a:bodyPr rtlCol="0"/>
          <a:lstStyle/>
          <a:p>
            <a:pPr rtl="0"/>
            <a:r>
              <a:rPr lang="el-GR" dirty="0"/>
              <a:t>Γεώργιος Καλαϊτζής</a:t>
            </a:r>
          </a:p>
        </p:txBody>
      </p:sp>
      <p:sp>
        <p:nvSpPr>
          <p:cNvPr id="4" name="Θέση κειμένου 3">
            <a:extLst>
              <a:ext uri="{FF2B5EF4-FFF2-40B4-BE49-F238E27FC236}">
                <a16:creationId xmlns:a16="http://schemas.microsoft.com/office/drawing/2014/main" id="{001049CF-117A-4565-9592-D23257E4CE46}"/>
              </a:ext>
            </a:extLst>
          </p:cNvPr>
          <p:cNvSpPr>
            <a:spLocks noGrp="1"/>
          </p:cNvSpPr>
          <p:nvPr>
            <p:ph type="body" sz="quarter" idx="12"/>
          </p:nvPr>
        </p:nvSpPr>
        <p:spPr/>
        <p:txBody>
          <a:bodyPr rtlCol="0"/>
          <a:lstStyle/>
          <a:p>
            <a:pPr rtl="0"/>
            <a:r>
              <a:rPr lang="el-GR" dirty="0"/>
              <a:t>Επιχειρησιακός Διευθυντής</a:t>
            </a:r>
          </a:p>
        </p:txBody>
      </p:sp>
      <p:sp>
        <p:nvSpPr>
          <p:cNvPr id="14" name="Θέση κειμένου 13">
            <a:extLst>
              <a:ext uri="{FF2B5EF4-FFF2-40B4-BE49-F238E27FC236}">
                <a16:creationId xmlns:a16="http://schemas.microsoft.com/office/drawing/2014/main" id="{F6C3308C-9E0D-4714-B21C-782220416AB4}"/>
              </a:ext>
            </a:extLst>
          </p:cNvPr>
          <p:cNvSpPr>
            <a:spLocks noGrp="1"/>
          </p:cNvSpPr>
          <p:nvPr>
            <p:ph type="body" sz="quarter" idx="27"/>
          </p:nvPr>
        </p:nvSpPr>
        <p:spPr>
          <a:xfrm>
            <a:off x="2103945" y="4472161"/>
            <a:ext cx="1964172" cy="1130300"/>
          </a:xfrm>
        </p:spPr>
        <p:txBody>
          <a:bodyPr rtlCol="0"/>
          <a:lstStyle/>
          <a:p>
            <a:pPr lvl="0"/>
            <a:r>
              <a:rPr lang="en-US" sz="1600" dirty="0">
                <a:solidFill>
                  <a:srgbClr val="FF0000"/>
                </a:solidFill>
              </a:rPr>
              <a:t>“</a:t>
            </a:r>
            <a:r>
              <a:rPr lang="el-GR" sz="1600" dirty="0">
                <a:solidFill>
                  <a:srgbClr val="FF0000"/>
                </a:solidFill>
              </a:rPr>
              <a:t>Με ένα σμπάρο δυο τρυγόνια</a:t>
            </a:r>
            <a:r>
              <a:rPr lang="en-US" sz="1600" dirty="0">
                <a:solidFill>
                  <a:srgbClr val="FF0000"/>
                </a:solidFill>
              </a:rPr>
              <a:t>”</a:t>
            </a:r>
            <a:endParaRPr lang="el-GR" dirty="0">
              <a:solidFill>
                <a:srgbClr val="FF0000"/>
              </a:solidFill>
            </a:endParaRPr>
          </a:p>
          <a:p>
            <a:r>
              <a:rPr lang="el-GR" b="1" u="sng" dirty="0">
                <a:hlinkClick r:id="rId3"/>
              </a:rPr>
              <a:t>kalaitzg@ece.auth.gr</a:t>
            </a:r>
            <a:endParaRPr lang="el-GR" dirty="0"/>
          </a:p>
        </p:txBody>
      </p:sp>
      <p:sp>
        <p:nvSpPr>
          <p:cNvPr id="8" name="Θέση κειμένου 7">
            <a:extLst>
              <a:ext uri="{FF2B5EF4-FFF2-40B4-BE49-F238E27FC236}">
                <a16:creationId xmlns:a16="http://schemas.microsoft.com/office/drawing/2014/main" id="{57DAA7A7-68A8-441E-AF97-3634DB9699BA}"/>
              </a:ext>
            </a:extLst>
          </p:cNvPr>
          <p:cNvSpPr>
            <a:spLocks noGrp="1"/>
          </p:cNvSpPr>
          <p:nvPr>
            <p:ph type="body" sz="quarter" idx="18"/>
          </p:nvPr>
        </p:nvSpPr>
        <p:spPr/>
        <p:txBody>
          <a:bodyPr rtlCol="0"/>
          <a:lstStyle/>
          <a:p>
            <a:pPr rtl="0"/>
            <a:r>
              <a:rPr lang="el-GR" dirty="0" err="1"/>
              <a:t>Ελιέζερ</a:t>
            </a:r>
            <a:r>
              <a:rPr lang="en-US" dirty="0"/>
              <a:t>-</a:t>
            </a:r>
            <a:r>
              <a:rPr lang="el-GR" dirty="0"/>
              <a:t>Σολομών </a:t>
            </a:r>
            <a:r>
              <a:rPr lang="el-GR" dirty="0" err="1"/>
              <a:t>Καμπελής</a:t>
            </a:r>
            <a:endParaRPr lang="el-GR" dirty="0"/>
          </a:p>
        </p:txBody>
      </p:sp>
      <p:sp>
        <p:nvSpPr>
          <p:cNvPr id="5" name="Θέση κειμένου 4">
            <a:extLst>
              <a:ext uri="{FF2B5EF4-FFF2-40B4-BE49-F238E27FC236}">
                <a16:creationId xmlns:a16="http://schemas.microsoft.com/office/drawing/2014/main" id="{A1B99F9D-EB43-4713-8B9F-9A43B2F7013F}"/>
              </a:ext>
            </a:extLst>
          </p:cNvPr>
          <p:cNvSpPr>
            <a:spLocks noGrp="1"/>
          </p:cNvSpPr>
          <p:nvPr>
            <p:ph type="body" sz="quarter" idx="13"/>
          </p:nvPr>
        </p:nvSpPr>
        <p:spPr/>
        <p:txBody>
          <a:bodyPr rtlCol="0"/>
          <a:lstStyle/>
          <a:p>
            <a:pPr rtl="0"/>
            <a:r>
              <a:rPr lang="el-GR" dirty="0"/>
              <a:t>Πρόεδρος ΔΣ</a:t>
            </a:r>
          </a:p>
        </p:txBody>
      </p:sp>
      <p:sp>
        <p:nvSpPr>
          <p:cNvPr id="15" name="Θέση κειμένου 14">
            <a:extLst>
              <a:ext uri="{FF2B5EF4-FFF2-40B4-BE49-F238E27FC236}">
                <a16:creationId xmlns:a16="http://schemas.microsoft.com/office/drawing/2014/main" id="{A4AAB936-097B-4C03-AE79-B2920CDE259A}"/>
              </a:ext>
            </a:extLst>
          </p:cNvPr>
          <p:cNvSpPr>
            <a:spLocks noGrp="1"/>
          </p:cNvSpPr>
          <p:nvPr>
            <p:ph type="body" sz="quarter" idx="28"/>
          </p:nvPr>
        </p:nvSpPr>
        <p:spPr>
          <a:xfrm>
            <a:off x="5955887" y="4462113"/>
            <a:ext cx="2167998" cy="2235465"/>
          </a:xfrm>
        </p:spPr>
        <p:txBody>
          <a:bodyPr rtlCol="0"/>
          <a:lstStyle/>
          <a:p>
            <a:pPr rtl="0"/>
            <a:r>
              <a:rPr lang="en-US" sz="1600" dirty="0">
                <a:solidFill>
                  <a:srgbClr val="FF0000"/>
                </a:solidFill>
              </a:rPr>
              <a:t>“</a:t>
            </a:r>
            <a:r>
              <a:rPr lang="el-GR" sz="1600" dirty="0">
                <a:solidFill>
                  <a:srgbClr val="FF0000"/>
                </a:solidFill>
              </a:rPr>
              <a:t>Η πρόκληση μηχανογράφησης της τεράστιας  υπάρχουσας  καταγεγραμμένης πληροφορίας μας παρακίνησε να ξεκινήσουμε αυτό το έργο</a:t>
            </a:r>
            <a:r>
              <a:rPr lang="en-US" sz="1600" dirty="0">
                <a:solidFill>
                  <a:srgbClr val="FF0000"/>
                </a:solidFill>
              </a:rPr>
              <a:t>”</a:t>
            </a:r>
            <a:endParaRPr lang="el-GR" sz="1600" dirty="0">
              <a:solidFill>
                <a:srgbClr val="FF0000"/>
              </a:solidFill>
            </a:endParaRPr>
          </a:p>
          <a:p>
            <a:r>
              <a:rPr lang="el-GR" b="1" u="sng" dirty="0">
                <a:hlinkClick r:id="rId4"/>
              </a:rPr>
              <a:t>eliekamp@ece.auth.gr</a:t>
            </a:r>
            <a:endParaRPr lang="el-GR" dirty="0"/>
          </a:p>
        </p:txBody>
      </p:sp>
      <p:sp>
        <p:nvSpPr>
          <p:cNvPr id="9" name="Θέση κειμένου 8">
            <a:extLst>
              <a:ext uri="{FF2B5EF4-FFF2-40B4-BE49-F238E27FC236}">
                <a16:creationId xmlns:a16="http://schemas.microsoft.com/office/drawing/2014/main" id="{6D45246F-921D-40B3-8F49-8C6BC23173CC}"/>
              </a:ext>
            </a:extLst>
          </p:cNvPr>
          <p:cNvSpPr>
            <a:spLocks noGrp="1"/>
          </p:cNvSpPr>
          <p:nvPr>
            <p:ph type="body" sz="quarter" idx="19"/>
          </p:nvPr>
        </p:nvSpPr>
        <p:spPr/>
        <p:txBody>
          <a:bodyPr rtlCol="0"/>
          <a:lstStyle/>
          <a:p>
            <a:pPr rtl="0"/>
            <a:r>
              <a:rPr lang="el-GR" dirty="0"/>
              <a:t>Κωνσταντίνος Παπαδόπουλος</a:t>
            </a:r>
          </a:p>
        </p:txBody>
      </p:sp>
      <p:sp>
        <p:nvSpPr>
          <p:cNvPr id="6" name="Θέση κειμένου 5">
            <a:extLst>
              <a:ext uri="{FF2B5EF4-FFF2-40B4-BE49-F238E27FC236}">
                <a16:creationId xmlns:a16="http://schemas.microsoft.com/office/drawing/2014/main" id="{C763732E-FB74-4F6C-88AC-EBAAC00C4277}"/>
              </a:ext>
            </a:extLst>
          </p:cNvPr>
          <p:cNvSpPr>
            <a:spLocks noGrp="1"/>
          </p:cNvSpPr>
          <p:nvPr>
            <p:ph type="body" sz="quarter" idx="14"/>
          </p:nvPr>
        </p:nvSpPr>
        <p:spPr/>
        <p:txBody>
          <a:bodyPr rtlCol="0"/>
          <a:lstStyle/>
          <a:p>
            <a:pPr rtl="0"/>
            <a:r>
              <a:rPr lang="el-GR" dirty="0" err="1"/>
              <a:t>Μεγαλοεπενδυτής</a:t>
            </a:r>
            <a:endParaRPr lang="el-GR" dirty="0"/>
          </a:p>
        </p:txBody>
      </p:sp>
      <p:sp>
        <p:nvSpPr>
          <p:cNvPr id="16" name="Θέση κειμένου 15">
            <a:extLst>
              <a:ext uri="{FF2B5EF4-FFF2-40B4-BE49-F238E27FC236}">
                <a16:creationId xmlns:a16="http://schemas.microsoft.com/office/drawing/2014/main" id="{5929A30E-A2FC-439E-B985-4BD4359DFE63}"/>
              </a:ext>
            </a:extLst>
          </p:cNvPr>
          <p:cNvSpPr>
            <a:spLocks noGrp="1"/>
          </p:cNvSpPr>
          <p:nvPr>
            <p:ph type="body" sz="quarter" idx="29"/>
          </p:nvPr>
        </p:nvSpPr>
        <p:spPr>
          <a:xfrm>
            <a:off x="9807829" y="4462114"/>
            <a:ext cx="2167998" cy="979579"/>
          </a:xfrm>
        </p:spPr>
        <p:txBody>
          <a:bodyPr rtlCol="0"/>
          <a:lstStyle/>
          <a:p>
            <a:pPr lvl="0"/>
            <a:r>
              <a:rPr lang="en-US" sz="1600" dirty="0">
                <a:solidFill>
                  <a:srgbClr val="FF0000"/>
                </a:solidFill>
              </a:rPr>
              <a:t>“</a:t>
            </a:r>
            <a:r>
              <a:rPr lang="el-GR" sz="1600" dirty="0">
                <a:solidFill>
                  <a:srgbClr val="FF0000"/>
                </a:solidFill>
              </a:rPr>
              <a:t>Όταν είδα αυτήν την ευκαιρία επένδυσης τα  μάτια μου έκαναν πουλάκια…</a:t>
            </a:r>
            <a:r>
              <a:rPr lang="en-US" sz="1600" dirty="0">
                <a:solidFill>
                  <a:srgbClr val="FF0000"/>
                </a:solidFill>
              </a:rPr>
              <a:t>”</a:t>
            </a:r>
            <a:endParaRPr lang="el-GR" sz="1600" dirty="0">
              <a:solidFill>
                <a:srgbClr val="FF0000"/>
              </a:solidFill>
            </a:endParaRPr>
          </a:p>
          <a:p>
            <a:pPr>
              <a:lnSpc>
                <a:spcPct val="150000"/>
              </a:lnSpc>
            </a:pPr>
            <a:r>
              <a:rPr lang="el-GR" b="1" u="sng" dirty="0" err="1">
                <a:hlinkClick r:id="rId5"/>
              </a:rPr>
              <a:t>konserpap</a:t>
            </a:r>
            <a:r>
              <a:rPr lang="el-GR" b="1" u="sng" dirty="0">
                <a:hlinkClick r:id="rId5"/>
              </a:rPr>
              <a:t>@</a:t>
            </a:r>
            <a:r>
              <a:rPr lang="en-US" b="1" u="sng" dirty="0" err="1">
                <a:hlinkClick r:id="rId5"/>
              </a:rPr>
              <a:t>ece</a:t>
            </a:r>
            <a:r>
              <a:rPr lang="el-GR" b="1" u="sng" dirty="0">
                <a:hlinkClick r:id="rId5"/>
              </a:rPr>
              <a:t>.auth.gr</a:t>
            </a:r>
            <a:endParaRPr lang="el-GR" dirty="0"/>
          </a:p>
        </p:txBody>
      </p:sp>
      <p:grpSp>
        <p:nvGrpSpPr>
          <p:cNvPr id="33" name="Ομάδα 32" title="ομάδα τριγώνων">
            <a:extLst>
              <a:ext uri="{FF2B5EF4-FFF2-40B4-BE49-F238E27FC236}">
                <a16:creationId xmlns:a16="http://schemas.microsoft.com/office/drawing/2014/main" id="{8F728585-A663-4E22-87F7-AAD670071200}"/>
              </a:ext>
            </a:extLst>
          </p:cNvPr>
          <p:cNvGrpSpPr/>
          <p:nvPr/>
        </p:nvGrpSpPr>
        <p:grpSpPr>
          <a:xfrm>
            <a:off x="9862160" y="831132"/>
            <a:ext cx="1850209" cy="1915995"/>
            <a:chOff x="9862160" y="831132"/>
            <a:chExt cx="1850209" cy="1915995"/>
          </a:xfrm>
        </p:grpSpPr>
        <p:sp>
          <p:nvSpPr>
            <p:cNvPr id="34" name="Ελεύθερη σχεδίαση: Σχήμα 33" title="τρίγωνα">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5" name="Ελεύθερη σχεδίαση: Σχήμα 34" title="τρίγωνα">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6" name="Ελεύθερη σχεδίαση: Σχήμα 35" title="τρίγωνα">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7" name="Ελεύθερη σχεδίαση: Σχήμα 36" title="τρίγωνα">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8" name="Ελεύθερη σχεδίαση: Σχήμα 37" title="τρίγωνα">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39" name="Ελεύθερη σχεδίαση: Σχήμα 38" title="τρίγωνα">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0" name="Ελεύθερη σχεδίαση: Σχήμα 39" title="τρίγωνα">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1" name="Ελεύθερη σχεδίαση: Σχήμα 40" title="τρίγωνα">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2" name="Ελεύθερη σχεδίαση: Σχήμα 41" title="τρίγωνα">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3" name="Ελεύθερη σχεδίαση: Σχήμα 42" title="τρίγωνα">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4" name="Ελεύθερη σχεδίαση: Σχήμα 43" title="τρίγωνα">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5" name="Ελεύθερη σχεδίαση: Σχήμα 44" title="τρίγωνα">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6" name="Ελεύθερη σχεδίαση: Σχήμα 45" title="τρίγωνα">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47" name="Ελεύθερη σχεδίαση: Σχήμα 46" title="τρίγωνα">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grpSp>
      <p:sp>
        <p:nvSpPr>
          <p:cNvPr id="10" name="Θέση αριθμού διαφάνειας 9">
            <a:extLst>
              <a:ext uri="{FF2B5EF4-FFF2-40B4-BE49-F238E27FC236}">
                <a16:creationId xmlns:a16="http://schemas.microsoft.com/office/drawing/2014/main" id="{8506BDBE-AB66-4A59-8476-8357E4BCC7D9}"/>
              </a:ext>
            </a:extLst>
          </p:cNvPr>
          <p:cNvSpPr>
            <a:spLocks noGrp="1"/>
          </p:cNvSpPr>
          <p:nvPr>
            <p:ph type="sldNum" sz="quarter" idx="11"/>
          </p:nvPr>
        </p:nvSpPr>
        <p:spPr/>
        <p:txBody>
          <a:bodyPr/>
          <a:lstStyle/>
          <a:p>
            <a:pPr rtl="0"/>
            <a:fld id="{19B51A1E-902D-48AF-9020-955120F399B6}" type="slidenum">
              <a:rPr lang="el-GR" smtClean="0"/>
              <a:pPr rtl="0"/>
              <a:t>17</a:t>
            </a:fld>
            <a:endParaRPr lang="el-GR" dirty="0"/>
          </a:p>
        </p:txBody>
      </p:sp>
      <p:pic>
        <p:nvPicPr>
          <p:cNvPr id="25" name="Θέση εικόνας 24" descr="Εικόνα που περιέχει clipart&#10;&#10;Η περιγραφή δημιουργήθηκε αυτόματα">
            <a:extLst>
              <a:ext uri="{FF2B5EF4-FFF2-40B4-BE49-F238E27FC236}">
                <a16:creationId xmlns:a16="http://schemas.microsoft.com/office/drawing/2014/main" id="{92928030-6957-471A-B0EA-5CE37EF91B6F}"/>
              </a:ext>
            </a:extLst>
          </p:cNvPr>
          <p:cNvPicPr>
            <a:picLocks noGrp="1" noChangeAspect="1"/>
          </p:cNvPicPr>
          <p:nvPr>
            <p:ph type="pic" sz="quarter" idx="23"/>
          </p:nvPr>
        </p:nvPicPr>
        <p:blipFill>
          <a:blip r:embed="rId6"/>
          <a:srcRect l="18723" r="18723"/>
          <a:stretch>
            <a:fillRect/>
          </a:stretch>
        </p:blipFill>
        <p:spPr/>
      </p:pic>
      <p:pic>
        <p:nvPicPr>
          <p:cNvPr id="31" name="Θέση εικόνας 30" descr="Εικόνα που περιέχει εσωτερικό&#10;&#10;Η περιγραφή δημιουργήθηκε αυτόματα">
            <a:extLst>
              <a:ext uri="{FF2B5EF4-FFF2-40B4-BE49-F238E27FC236}">
                <a16:creationId xmlns:a16="http://schemas.microsoft.com/office/drawing/2014/main" id="{81065023-22A8-4A60-B31F-94F5E5BE696E}"/>
              </a:ext>
            </a:extLst>
          </p:cNvPr>
          <p:cNvPicPr>
            <a:picLocks noGrp="1" noChangeAspect="1"/>
          </p:cNvPicPr>
          <p:nvPr>
            <p:ph type="pic" sz="quarter" idx="24"/>
          </p:nvPr>
        </p:nvPicPr>
        <p:blipFill>
          <a:blip r:embed="rId7"/>
          <a:srcRect l="12750" r="12750"/>
          <a:stretch>
            <a:fillRect/>
          </a:stretch>
        </p:blipFill>
        <p:spPr/>
      </p:pic>
      <p:pic>
        <p:nvPicPr>
          <p:cNvPr id="52" name="Θέση εικόνας 51">
            <a:extLst>
              <a:ext uri="{FF2B5EF4-FFF2-40B4-BE49-F238E27FC236}">
                <a16:creationId xmlns:a16="http://schemas.microsoft.com/office/drawing/2014/main" id="{AB2051E1-AA9A-47F3-8B50-9293BEFB0222}"/>
              </a:ext>
            </a:extLst>
          </p:cNvPr>
          <p:cNvPicPr>
            <a:picLocks noGrp="1" noChangeAspect="1"/>
          </p:cNvPicPr>
          <p:nvPr>
            <p:ph type="pic" sz="quarter" idx="25"/>
          </p:nvPr>
        </p:nvPicPr>
        <p:blipFill>
          <a:blip r:embed="rId8"/>
          <a:srcRect l="16382" r="16382"/>
          <a:stretch>
            <a:fillRect/>
          </a:stretch>
        </p:blipFill>
        <p:spPr/>
      </p:pic>
    </p:spTree>
    <p:extLst>
      <p:ext uri="{BB962C8B-B14F-4D97-AF65-F5344CB8AC3E}">
        <p14:creationId xmlns:p14="http://schemas.microsoft.com/office/powerpoint/2010/main" val="493802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Ομάδα 1">
            <a:extLst>
              <a:ext uri="{FF2B5EF4-FFF2-40B4-BE49-F238E27FC236}">
                <a16:creationId xmlns:a16="http://schemas.microsoft.com/office/drawing/2014/main" id="{280AAF0D-9BED-4CE6-B159-1D56186F4DE8}"/>
              </a:ext>
            </a:extLst>
          </p:cNvPr>
          <p:cNvGrpSpPr/>
          <p:nvPr/>
        </p:nvGrpSpPr>
        <p:grpSpPr>
          <a:xfrm>
            <a:off x="0" y="0"/>
            <a:ext cx="12202958" cy="6910792"/>
            <a:chOff x="0" y="0"/>
            <a:chExt cx="12202958" cy="6910792"/>
          </a:xfrm>
        </p:grpSpPr>
        <p:pic>
          <p:nvPicPr>
            <p:cNvPr id="8" name="Εικόνα 7" descr="Εικόνα που περιέχει χλόη, υπαίθριος, άνδρας, πεδίο&#10;&#10;Η περιγραφή δημιουργήθηκε αυτόματα">
              <a:extLst>
                <a:ext uri="{FF2B5EF4-FFF2-40B4-BE49-F238E27FC236}">
                  <a16:creationId xmlns:a16="http://schemas.microsoft.com/office/drawing/2014/main" id="{7DF9DC38-001A-4F2F-9DFC-6CA30021B7B2}"/>
                </a:ext>
              </a:extLst>
            </p:cNvPr>
            <p:cNvPicPr>
              <a:picLocks noChangeAspect="1"/>
            </p:cNvPicPr>
            <p:nvPr/>
          </p:nvPicPr>
          <p:blipFill rotWithShape="1">
            <a:blip r:embed="rId3"/>
            <a:srcRect r="19272"/>
            <a:stretch/>
          </p:blipFill>
          <p:spPr>
            <a:xfrm>
              <a:off x="5756438" y="0"/>
              <a:ext cx="6446520" cy="5323606"/>
            </a:xfrm>
            <a:prstGeom prst="rect">
              <a:avLst/>
            </a:prstGeom>
          </p:spPr>
        </p:pic>
        <p:pic>
          <p:nvPicPr>
            <p:cNvPr id="4" name="Εικόνα 3" descr="Εικόνα που περιέχει υπαίθριος, δέντρο, άτομο, χλόη&#10;&#10;Η περιγραφή δημιουργήθηκε αυτόματα">
              <a:extLst>
                <a:ext uri="{FF2B5EF4-FFF2-40B4-BE49-F238E27FC236}">
                  <a16:creationId xmlns:a16="http://schemas.microsoft.com/office/drawing/2014/main" id="{81992257-7A1A-4FE0-B91F-5328E7E7814F}"/>
                </a:ext>
              </a:extLst>
            </p:cNvPr>
            <p:cNvPicPr>
              <a:picLocks noChangeAspect="1"/>
            </p:cNvPicPr>
            <p:nvPr/>
          </p:nvPicPr>
          <p:blipFill>
            <a:blip r:embed="rId4"/>
            <a:stretch>
              <a:fillRect/>
            </a:stretch>
          </p:blipFill>
          <p:spPr>
            <a:xfrm>
              <a:off x="0" y="0"/>
              <a:ext cx="7700167" cy="5082540"/>
            </a:xfrm>
            <a:prstGeom prst="rect">
              <a:avLst/>
            </a:prstGeom>
          </p:spPr>
        </p:pic>
        <p:pic>
          <p:nvPicPr>
            <p:cNvPr id="33" name="Εικόνα 32" descr="Εικόνα που περιέχει δέντρο, υπαίθριος, άτομο, χλόη&#10;&#10;Η περιγραφή δημιουργήθηκε αυτόματα">
              <a:extLst>
                <a:ext uri="{FF2B5EF4-FFF2-40B4-BE49-F238E27FC236}">
                  <a16:creationId xmlns:a16="http://schemas.microsoft.com/office/drawing/2014/main" id="{FD8B1CE2-BCE0-4945-8C0E-390D0BB4C50B}"/>
                </a:ext>
              </a:extLst>
            </p:cNvPr>
            <p:cNvPicPr>
              <a:picLocks noChangeAspect="1"/>
            </p:cNvPicPr>
            <p:nvPr/>
          </p:nvPicPr>
          <p:blipFill>
            <a:blip r:embed="rId5"/>
            <a:stretch>
              <a:fillRect/>
            </a:stretch>
          </p:blipFill>
          <p:spPr>
            <a:xfrm>
              <a:off x="6706599" y="4021281"/>
              <a:ext cx="5485401" cy="2879836"/>
            </a:xfrm>
            <a:prstGeom prst="rect">
              <a:avLst/>
            </a:prstGeom>
          </p:spPr>
        </p:pic>
        <p:pic>
          <p:nvPicPr>
            <p:cNvPr id="21" name="Εικόνα 20" descr="Εικόνα που περιέχει πουλί, ζώο, μικρό, δέντρο&#10;&#10;Η περιγραφή δημιουργήθηκε αυτόματα">
              <a:extLst>
                <a:ext uri="{FF2B5EF4-FFF2-40B4-BE49-F238E27FC236}">
                  <a16:creationId xmlns:a16="http://schemas.microsoft.com/office/drawing/2014/main" id="{14864EFE-D856-4D37-91D5-B9EA80BE849E}"/>
                </a:ext>
              </a:extLst>
            </p:cNvPr>
            <p:cNvPicPr>
              <a:picLocks noChangeAspect="1"/>
            </p:cNvPicPr>
            <p:nvPr/>
          </p:nvPicPr>
          <p:blipFill rotWithShape="1">
            <a:blip r:embed="rId6"/>
            <a:srcRect t="2" b="4047"/>
            <a:stretch/>
          </p:blipFill>
          <p:spPr>
            <a:xfrm>
              <a:off x="0" y="5081992"/>
              <a:ext cx="2857500" cy="1828800"/>
            </a:xfrm>
            <a:prstGeom prst="rect">
              <a:avLst/>
            </a:prstGeom>
          </p:spPr>
        </p:pic>
        <p:pic>
          <p:nvPicPr>
            <p:cNvPr id="23" name="Εικόνα 22" descr="Εικόνα που περιέχει ζώο, αλκυόνα&#10;&#10;Η περιγραφή δημιουργήθηκε αυτόματα">
              <a:extLst>
                <a:ext uri="{FF2B5EF4-FFF2-40B4-BE49-F238E27FC236}">
                  <a16:creationId xmlns:a16="http://schemas.microsoft.com/office/drawing/2014/main" id="{C085022C-0531-45E9-BDF4-CE31EAF6BD1E}"/>
                </a:ext>
              </a:extLst>
            </p:cNvPr>
            <p:cNvPicPr>
              <a:picLocks noChangeAspect="1"/>
            </p:cNvPicPr>
            <p:nvPr/>
          </p:nvPicPr>
          <p:blipFill rotWithShape="1">
            <a:blip r:embed="rId7"/>
            <a:srcRect b="23980"/>
            <a:stretch/>
          </p:blipFill>
          <p:spPr>
            <a:xfrm>
              <a:off x="2857500" y="5081992"/>
              <a:ext cx="3849099" cy="1828800"/>
            </a:xfrm>
            <a:prstGeom prst="rect">
              <a:avLst/>
            </a:prstGeom>
          </p:spPr>
        </p:pic>
      </p:grpSp>
      <p:sp>
        <p:nvSpPr>
          <p:cNvPr id="3" name="Τίτλος 2">
            <a:extLst>
              <a:ext uri="{FF2B5EF4-FFF2-40B4-BE49-F238E27FC236}">
                <a16:creationId xmlns:a16="http://schemas.microsoft.com/office/drawing/2014/main" id="{EBDC24D3-EEF0-4B69-A174-E4DFF7884894}"/>
              </a:ext>
            </a:extLst>
          </p:cNvPr>
          <p:cNvSpPr>
            <a:spLocks noGrp="1"/>
          </p:cNvSpPr>
          <p:nvPr>
            <p:ph type="ctrTitle"/>
          </p:nvPr>
        </p:nvSpPr>
        <p:spPr>
          <a:xfrm>
            <a:off x="2494607" y="2237328"/>
            <a:ext cx="7202786" cy="1449788"/>
          </a:xfrm>
        </p:spPr>
        <p:txBody>
          <a:bodyPr rtlCol="0"/>
          <a:lstStyle/>
          <a:p>
            <a:pPr algn="l" rtl="0"/>
            <a:r>
              <a:rPr lang="el-GR" sz="4400" dirty="0"/>
              <a:t>Ευχαριστούμε</a:t>
            </a:r>
            <a:br>
              <a:rPr lang="en-US" sz="4400" dirty="0"/>
            </a:br>
            <a:r>
              <a:rPr lang="el-GR" sz="4400" dirty="0"/>
              <a:t>για την προσοχή σας </a:t>
            </a:r>
          </a:p>
        </p:txBody>
      </p:sp>
      <p:cxnSp>
        <p:nvCxnSpPr>
          <p:cNvPr id="5" name="Ευθεία γραμμή σύνδεσης 4" descr="Διαχωριστική γραμμή">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Υπότιτλος 6">
            <a:extLst>
              <a:ext uri="{FF2B5EF4-FFF2-40B4-BE49-F238E27FC236}">
                <a16:creationId xmlns:a16="http://schemas.microsoft.com/office/drawing/2014/main" id="{ACCCCDAD-0E0B-437F-8CAA-0536470B2E2F}"/>
              </a:ext>
            </a:extLst>
          </p:cNvPr>
          <p:cNvSpPr>
            <a:spLocks noGrp="1"/>
          </p:cNvSpPr>
          <p:nvPr>
            <p:ph type="subTitle" idx="1"/>
          </p:nvPr>
        </p:nvSpPr>
        <p:spPr>
          <a:xfrm>
            <a:off x="2494607" y="3684672"/>
            <a:ext cx="5087293" cy="1397868"/>
          </a:xfrm>
        </p:spPr>
        <p:txBody>
          <a:bodyPr rtlCol="0"/>
          <a:lstStyle/>
          <a:p>
            <a:r>
              <a:rPr lang="el-GR" sz="2000" spc="-1" dirty="0">
                <a:solidFill>
                  <a:srgbClr val="9ECF6C"/>
                </a:solidFill>
              </a:rPr>
              <a:t>Γεράκης</a:t>
            </a:r>
            <a:r>
              <a:rPr lang="en-US" sz="2000" spc="-1" dirty="0">
                <a:solidFill>
                  <a:srgbClr val="9ECF6C"/>
                </a:solidFill>
              </a:rPr>
              <a:t> </a:t>
            </a:r>
            <a:r>
              <a:rPr lang="el-GR" sz="2000" spc="-1" dirty="0">
                <a:solidFill>
                  <a:srgbClr val="9ECF6C"/>
                </a:solidFill>
              </a:rPr>
              <a:t>Σπουργίτης</a:t>
            </a:r>
            <a:endParaRPr lang="el-GR" sz="2000" dirty="0"/>
          </a:p>
        </p:txBody>
      </p:sp>
      <p:pic>
        <p:nvPicPr>
          <p:cNvPr id="13" name="Γραφικό 12" descr="Χρήστης" title="Εικονίδιο - Όνομα παρουσιαστή">
            <a:extLst>
              <a:ext uri="{FF2B5EF4-FFF2-40B4-BE49-F238E27FC236}">
                <a16:creationId xmlns:a16="http://schemas.microsoft.com/office/drawing/2014/main" id="{708AF784-88DE-4E89-A28B-BECD54FC11C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84624" y="3886690"/>
            <a:ext cx="164463" cy="164463"/>
          </a:xfrm>
          <a:prstGeom prst="rect">
            <a:avLst/>
          </a:prstGeom>
        </p:spPr>
      </p:pic>
      <p:sp>
        <p:nvSpPr>
          <p:cNvPr id="9" name="Θέση κειμένου 8">
            <a:extLst>
              <a:ext uri="{FF2B5EF4-FFF2-40B4-BE49-F238E27FC236}">
                <a16:creationId xmlns:a16="http://schemas.microsoft.com/office/drawing/2014/main" id="{650F9D0C-7F14-4B83-A0A3-5710128C815A}"/>
              </a:ext>
            </a:extLst>
          </p:cNvPr>
          <p:cNvSpPr>
            <a:spLocks noGrp="1"/>
          </p:cNvSpPr>
          <p:nvPr>
            <p:ph type="body" sz="quarter" idx="13"/>
          </p:nvPr>
        </p:nvSpPr>
        <p:spPr/>
        <p:txBody>
          <a:bodyPr rtlCol="0"/>
          <a:lstStyle/>
          <a:p>
            <a:pPr rtl="0"/>
            <a:r>
              <a:rPr lang="el-GR" dirty="0"/>
              <a:t>+</a:t>
            </a:r>
            <a:r>
              <a:rPr lang="en-US" dirty="0"/>
              <a:t>302310500000</a:t>
            </a:r>
            <a:endParaRPr lang="el-GR" dirty="0"/>
          </a:p>
        </p:txBody>
      </p:sp>
      <p:pic>
        <p:nvPicPr>
          <p:cNvPr id="15" name="Γραφικό 14" descr="Smartphone" title="Εικονίδιο - Αριθμός τηλεφώνου παρουσιαστή">
            <a:extLst>
              <a:ext uri="{FF2B5EF4-FFF2-40B4-BE49-F238E27FC236}">
                <a16:creationId xmlns:a16="http://schemas.microsoft.com/office/drawing/2014/main" id="{E276E47B-4C08-4FEC-AAE8-3DCCBA7EE72D}"/>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284624" y="4196776"/>
            <a:ext cx="164463" cy="164463"/>
          </a:xfrm>
          <a:prstGeom prst="rect">
            <a:avLst/>
          </a:prstGeom>
        </p:spPr>
      </p:pic>
      <p:sp>
        <p:nvSpPr>
          <p:cNvPr id="10" name="Θέση κειμένου 9">
            <a:extLst>
              <a:ext uri="{FF2B5EF4-FFF2-40B4-BE49-F238E27FC236}">
                <a16:creationId xmlns:a16="http://schemas.microsoft.com/office/drawing/2014/main" id="{2EF9E03C-A81E-4083-9F20-EF8FFAF5914D}"/>
              </a:ext>
            </a:extLst>
          </p:cNvPr>
          <p:cNvSpPr>
            <a:spLocks noGrp="1"/>
          </p:cNvSpPr>
          <p:nvPr>
            <p:ph type="body" sz="quarter" idx="14"/>
          </p:nvPr>
        </p:nvSpPr>
        <p:spPr/>
        <p:txBody>
          <a:bodyPr rtlCol="0"/>
          <a:lstStyle/>
          <a:p>
            <a:pPr rtl="0"/>
            <a:r>
              <a:rPr lang="en-US" dirty="0"/>
              <a:t>falcon</a:t>
            </a:r>
            <a:r>
              <a:rPr lang="el-GR" dirty="0"/>
              <a:t>@</a:t>
            </a:r>
            <a:r>
              <a:rPr lang="en-US" dirty="0" err="1"/>
              <a:t>bwDB</a:t>
            </a:r>
            <a:r>
              <a:rPr lang="el-GR" dirty="0"/>
              <a:t>.com</a:t>
            </a:r>
          </a:p>
        </p:txBody>
      </p:sp>
      <p:pic>
        <p:nvPicPr>
          <p:cNvPr id="14" name="Γραφικό 13" descr="Φάκελος" title="Εικονίδιο email παρουσιαστή">
            <a:extLst>
              <a:ext uri="{FF2B5EF4-FFF2-40B4-BE49-F238E27FC236}">
                <a16:creationId xmlns:a16="http://schemas.microsoft.com/office/drawing/2014/main" id="{4F2D4997-93AD-4A62-8488-4572923DB81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284624" y="4530964"/>
            <a:ext cx="164463" cy="164463"/>
          </a:xfrm>
          <a:prstGeom prst="rect">
            <a:avLst/>
          </a:prstGeom>
        </p:spPr>
      </p:pic>
      <p:sp>
        <p:nvSpPr>
          <p:cNvPr id="26" name="Θέση κειμένου 25">
            <a:extLst>
              <a:ext uri="{FF2B5EF4-FFF2-40B4-BE49-F238E27FC236}">
                <a16:creationId xmlns:a16="http://schemas.microsoft.com/office/drawing/2014/main" id="{88557579-7DEF-FF4C-AD37-0E81A6BB3B75}"/>
              </a:ext>
            </a:extLst>
          </p:cNvPr>
          <p:cNvSpPr>
            <a:spLocks noGrp="1"/>
          </p:cNvSpPr>
          <p:nvPr>
            <p:ph type="body" sz="quarter" idx="16"/>
          </p:nvPr>
        </p:nvSpPr>
        <p:spPr/>
        <p:txBody>
          <a:bodyPr rtlCol="0"/>
          <a:lstStyle/>
          <a:p>
            <a:pPr rtl="0"/>
            <a:r>
              <a:rPr lang="el-GR" dirty="0">
                <a:hlinkClick r:id="rId14"/>
              </a:rPr>
              <a:t>www.</a:t>
            </a:r>
            <a:r>
              <a:rPr lang="en-US" dirty="0" err="1">
                <a:hlinkClick r:id="rId14"/>
              </a:rPr>
              <a:t>bwdb</a:t>
            </a:r>
            <a:r>
              <a:rPr lang="el-GR" dirty="0">
                <a:hlinkClick r:id="rId14"/>
              </a:rPr>
              <a:t>.com</a:t>
            </a:r>
            <a:r>
              <a:rPr lang="el-GR" dirty="0"/>
              <a:t> </a:t>
            </a:r>
          </a:p>
        </p:txBody>
      </p:sp>
      <p:pic>
        <p:nvPicPr>
          <p:cNvPr id="30" name="Γραφικό 29" descr="Κόσμος">
            <a:extLst>
              <a:ext uri="{FF2B5EF4-FFF2-40B4-BE49-F238E27FC236}">
                <a16:creationId xmlns:a16="http://schemas.microsoft.com/office/drawing/2014/main" id="{07973E30-0C12-8442-90B5-47D1C45545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8999" y="4843614"/>
            <a:ext cx="170088" cy="170088"/>
          </a:xfrm>
          <a:prstGeom prst="rect">
            <a:avLst/>
          </a:prstGeom>
        </p:spPr>
      </p:pic>
      <p:pic>
        <p:nvPicPr>
          <p:cNvPr id="16" name="Εικόνα 15">
            <a:extLst>
              <a:ext uri="{FF2B5EF4-FFF2-40B4-BE49-F238E27FC236}">
                <a16:creationId xmlns:a16="http://schemas.microsoft.com/office/drawing/2014/main" id="{84A46F5F-E97B-430B-A8BE-FDD1D3EF4207}"/>
              </a:ext>
            </a:extLst>
          </p:cNvPr>
          <p:cNvPicPr/>
          <p:nvPr/>
        </p:nvPicPr>
        <p:blipFill>
          <a:blip r:embed="rId17"/>
          <a:stretch/>
        </p:blipFill>
        <p:spPr>
          <a:xfrm>
            <a:off x="7931006" y="2602597"/>
            <a:ext cx="1612494" cy="826403"/>
          </a:xfrm>
          <a:prstGeom prst="rect">
            <a:avLst/>
          </a:prstGeom>
        </p:spPr>
      </p:pic>
    </p:spTree>
    <p:extLst>
      <p:ext uri="{BB962C8B-B14F-4D97-AF65-F5344CB8AC3E}">
        <p14:creationId xmlns:p14="http://schemas.microsoft.com/office/powerpoint/2010/main" val="2201429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B1D87D-E475-451A-B36C-E4A4F63609C1}"/>
              </a:ext>
            </a:extLst>
          </p:cNvPr>
          <p:cNvSpPr>
            <a:spLocks noGrp="1"/>
          </p:cNvSpPr>
          <p:nvPr>
            <p:ph type="ctrTitle"/>
          </p:nvPr>
        </p:nvSpPr>
        <p:spPr>
          <a:xfrm>
            <a:off x="84000" y="4063999"/>
            <a:ext cx="6012000" cy="863601"/>
          </a:xfrm>
        </p:spPr>
        <p:txBody>
          <a:bodyPr rtlCol="0"/>
          <a:lstStyle/>
          <a:p>
            <a:pPr rtl="0"/>
            <a:r>
              <a:rPr lang="el-GR" sz="4200" dirty="0"/>
              <a:t>Σχετικά με εμάς</a:t>
            </a:r>
          </a:p>
        </p:txBody>
      </p:sp>
      <p:sp>
        <p:nvSpPr>
          <p:cNvPr id="3" name="Υπότιτλος 2">
            <a:extLst>
              <a:ext uri="{FF2B5EF4-FFF2-40B4-BE49-F238E27FC236}">
                <a16:creationId xmlns:a16="http://schemas.microsoft.com/office/drawing/2014/main" id="{D56BE522-961D-4737-9715-127DB8A86EB2}"/>
              </a:ext>
            </a:extLst>
          </p:cNvPr>
          <p:cNvSpPr>
            <a:spLocks noGrp="1"/>
          </p:cNvSpPr>
          <p:nvPr>
            <p:ph type="subTitle" idx="1"/>
          </p:nvPr>
        </p:nvSpPr>
        <p:spPr/>
        <p:txBody>
          <a:bodyPr rtlCol="0"/>
          <a:lstStyle/>
          <a:p>
            <a:pPr algn="l" rtl="0"/>
            <a:r>
              <a:rPr lang="el-GR" sz="2000" dirty="0"/>
              <a:t>Είμαστε μια ομάδα νέων ιδιαίτερα ευαισθητοποιημένων απέναντι στην ελληνική πανίδα. Μέσα από το έργο μας επιθυμούμε να αναπτύξουμε εργαλεία που θα φέρουν το μέσο Έλληνα πιο κοντά στη φύση με απώτερο σκοπό</a:t>
            </a:r>
            <a:r>
              <a:rPr lang="en-US" sz="2000" dirty="0"/>
              <a:t> </a:t>
            </a:r>
            <a:r>
              <a:rPr lang="el-GR" sz="2000" dirty="0"/>
              <a:t>την προστασία της.  </a:t>
            </a:r>
          </a:p>
        </p:txBody>
      </p:sp>
      <p:sp>
        <p:nvSpPr>
          <p:cNvPr id="6" name="Θέση περιεχομένου 5">
            <a:extLst>
              <a:ext uri="{FF2B5EF4-FFF2-40B4-BE49-F238E27FC236}">
                <a16:creationId xmlns:a16="http://schemas.microsoft.com/office/drawing/2014/main" id="{2645A1B7-8B88-4D90-983D-BAA2E9AAFFD3}"/>
              </a:ext>
            </a:extLst>
          </p:cNvPr>
          <p:cNvSpPr>
            <a:spLocks noGrp="1"/>
          </p:cNvSpPr>
          <p:nvPr>
            <p:ph idx="15"/>
          </p:nvPr>
        </p:nvSpPr>
        <p:spPr>
          <a:xfrm>
            <a:off x="6464300" y="270810"/>
            <a:ext cx="5307700" cy="6316380"/>
          </a:xfrm>
        </p:spPr>
        <p:txBody>
          <a:bodyPr rtlCol="0"/>
          <a:lstStyle/>
          <a:p>
            <a:pPr marL="0" indent="0">
              <a:buNone/>
            </a:pPr>
            <a:r>
              <a:rPr lang="el-GR" sz="4400" dirty="0"/>
              <a:t>Αναγκαιότητα δημιουργίας της </a:t>
            </a:r>
            <a:r>
              <a:rPr lang="en-US" sz="4400" spc="-1" dirty="0">
                <a:solidFill>
                  <a:srgbClr val="9ECF6C"/>
                </a:solidFill>
                <a:latin typeface="Berlin Sans FB"/>
              </a:rPr>
              <a:t>Birdwatching </a:t>
            </a:r>
            <a:br>
              <a:rPr lang="en-US" sz="4400" spc="-1" dirty="0">
                <a:solidFill>
                  <a:srgbClr val="9ECF6C"/>
                </a:solidFill>
                <a:latin typeface="Berlin Sans FB"/>
              </a:rPr>
            </a:br>
            <a:r>
              <a:rPr lang="en-US" sz="4400" spc="-1" dirty="0">
                <a:solidFill>
                  <a:srgbClr val="9ECF6C"/>
                </a:solidFill>
                <a:latin typeface="Berlin Sans FB"/>
              </a:rPr>
              <a:t>Database</a:t>
            </a:r>
            <a:endParaRPr lang="el-GR" sz="2000" dirty="0"/>
          </a:p>
          <a:p>
            <a:r>
              <a:rPr lang="el-GR" sz="2000" dirty="0"/>
              <a:t>Καταγραφή των πτηνών της ελληνικής επικράτειας σε μία ενιαία βάση δεδομένων</a:t>
            </a:r>
          </a:p>
          <a:p>
            <a:r>
              <a:rPr lang="el-GR" sz="2000" dirty="0"/>
              <a:t>Ευρωπαϊκή  επιταγή για τη χώρα μας η δημιουργία μιας τέτοιας βάσης δεδομένων</a:t>
            </a:r>
          </a:p>
          <a:p>
            <a:r>
              <a:rPr lang="el-GR" sz="2000" dirty="0"/>
              <a:t>Συνεχής παρακολούθηση πληθυσμών ανά βιοτόπους</a:t>
            </a:r>
          </a:p>
          <a:p>
            <a:r>
              <a:rPr lang="en-US" sz="2000" dirty="0"/>
              <a:t>“</a:t>
            </a:r>
            <a:r>
              <a:rPr lang="el-GR" sz="2000" dirty="0" err="1"/>
              <a:t>Κάλλιον</a:t>
            </a:r>
            <a:r>
              <a:rPr lang="el-GR" sz="2000" dirty="0"/>
              <a:t> του </a:t>
            </a:r>
            <a:r>
              <a:rPr lang="el-GR" sz="2000" dirty="0" err="1"/>
              <a:t>θεραπεύειν</a:t>
            </a:r>
            <a:r>
              <a:rPr lang="el-GR" sz="2000" dirty="0"/>
              <a:t> το </a:t>
            </a:r>
            <a:r>
              <a:rPr lang="el-GR" sz="2000" dirty="0" err="1"/>
              <a:t>προλαµβάνειν</a:t>
            </a:r>
            <a:r>
              <a:rPr lang="en-US" sz="2000" dirty="0"/>
              <a:t>”</a:t>
            </a:r>
            <a:r>
              <a:rPr lang="el-GR" sz="2000" dirty="0"/>
              <a:t> -Προστασία της βιοποικιλότητας  μέσω της παρακολούθησης αυξομείωσης των πληθυσμών</a:t>
            </a:r>
          </a:p>
          <a:p>
            <a:pPr marL="0" indent="0">
              <a:buNone/>
            </a:pPr>
            <a:endParaRPr lang="el-GR" sz="2000" dirty="0"/>
          </a:p>
          <a:p>
            <a:endParaRPr lang="el-GR" sz="2000" dirty="0"/>
          </a:p>
        </p:txBody>
      </p:sp>
      <p:grpSp>
        <p:nvGrpSpPr>
          <p:cNvPr id="46" name="Ομάδα 45" title="ομάδα τριγώνων">
            <a:extLst>
              <a:ext uri="{FF2B5EF4-FFF2-40B4-BE49-F238E27FC236}">
                <a16:creationId xmlns:a16="http://schemas.microsoft.com/office/drawing/2014/main" id="{62DF6AE8-6133-4C1E-91DD-755705ACF0F1}"/>
              </a:ext>
            </a:extLst>
          </p:cNvPr>
          <p:cNvGrpSpPr/>
          <p:nvPr/>
        </p:nvGrpSpPr>
        <p:grpSpPr>
          <a:xfrm>
            <a:off x="10221139" y="86714"/>
            <a:ext cx="1850209" cy="1915995"/>
            <a:chOff x="9862160" y="831132"/>
            <a:chExt cx="1850209" cy="1915995"/>
          </a:xfrm>
        </p:grpSpPr>
        <p:sp>
          <p:nvSpPr>
            <p:cNvPr id="16" name="Ελεύθερη σχεδίαση: Σχήμα 15" title="τρίγωνα">
              <a:extLst>
                <a:ext uri="{FF2B5EF4-FFF2-40B4-BE49-F238E27FC236}">
                  <a16:creationId xmlns:a16="http://schemas.microsoft.com/office/drawing/2014/main"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7" name="Ελεύθερη σχεδίαση: Σχήμα 16" title="τρίγωνα">
              <a:extLst>
                <a:ext uri="{FF2B5EF4-FFF2-40B4-BE49-F238E27FC236}">
                  <a16:creationId xmlns:a16="http://schemas.microsoft.com/office/drawing/2014/main"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8" name="Ελεύθερη σχεδίαση: Σχήμα 17" title="τρίγωνα">
              <a:extLst>
                <a:ext uri="{FF2B5EF4-FFF2-40B4-BE49-F238E27FC236}">
                  <a16:creationId xmlns:a16="http://schemas.microsoft.com/office/drawing/2014/main"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19" name="Ελεύθερη σχεδίαση: Σχήμα 18" title="τρίγωνα">
              <a:extLst>
                <a:ext uri="{FF2B5EF4-FFF2-40B4-BE49-F238E27FC236}">
                  <a16:creationId xmlns:a16="http://schemas.microsoft.com/office/drawing/2014/main"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0" name="Ελεύθερη σχεδίαση: Σχήμα 19" title="τρίγωνα">
              <a:extLst>
                <a:ext uri="{FF2B5EF4-FFF2-40B4-BE49-F238E27FC236}">
                  <a16:creationId xmlns:a16="http://schemas.microsoft.com/office/drawing/2014/main"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1" name="Ελεύθερη σχεδίαση: Σχήμα 20" title="τρίγωνα">
              <a:extLst>
                <a:ext uri="{FF2B5EF4-FFF2-40B4-BE49-F238E27FC236}">
                  <a16:creationId xmlns:a16="http://schemas.microsoft.com/office/drawing/2014/main"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2" name="Ελεύθερη σχεδίαση: Σχήμα 21" title="τρίγωνα">
              <a:extLst>
                <a:ext uri="{FF2B5EF4-FFF2-40B4-BE49-F238E27FC236}">
                  <a16:creationId xmlns:a16="http://schemas.microsoft.com/office/drawing/2014/main"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3" name="Ελεύθερη σχεδίαση: Σχήμα 22" title="τρίγωνα">
              <a:extLst>
                <a:ext uri="{FF2B5EF4-FFF2-40B4-BE49-F238E27FC236}">
                  <a16:creationId xmlns:a16="http://schemas.microsoft.com/office/drawing/2014/main"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4" name="Ελεύθερη σχεδίαση: Σχήμα 23" title="τρίγωνα">
              <a:extLst>
                <a:ext uri="{FF2B5EF4-FFF2-40B4-BE49-F238E27FC236}">
                  <a16:creationId xmlns:a16="http://schemas.microsoft.com/office/drawing/2014/main"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5" name="Ελεύθερη σχεδίαση: Σχήμα 24" title="τρίγωνα">
              <a:extLst>
                <a:ext uri="{FF2B5EF4-FFF2-40B4-BE49-F238E27FC236}">
                  <a16:creationId xmlns:a16="http://schemas.microsoft.com/office/drawing/2014/main"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6" name="Ελεύθερη σχεδίαση: Σχήμα 25" title="τρίγωνα">
              <a:extLst>
                <a:ext uri="{FF2B5EF4-FFF2-40B4-BE49-F238E27FC236}">
                  <a16:creationId xmlns:a16="http://schemas.microsoft.com/office/drawing/2014/main"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7" name="Ελεύθερη σχεδίαση: Σχήμα 26" title="τρίγωνα">
              <a:extLst>
                <a:ext uri="{FF2B5EF4-FFF2-40B4-BE49-F238E27FC236}">
                  <a16:creationId xmlns:a16="http://schemas.microsoft.com/office/drawing/2014/main"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8" name="Ελεύθερη σχεδίαση: Σχήμα 27" title="τρίγωνα">
              <a:extLst>
                <a:ext uri="{FF2B5EF4-FFF2-40B4-BE49-F238E27FC236}">
                  <a16:creationId xmlns:a16="http://schemas.microsoft.com/office/drawing/2014/main"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29" name="Ελεύθερη σχεδίαση: Σχήμα 28" title="τρίγωνα">
              <a:extLst>
                <a:ext uri="{FF2B5EF4-FFF2-40B4-BE49-F238E27FC236}">
                  <a16:creationId xmlns:a16="http://schemas.microsoft.com/office/drawing/2014/main"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grpSp>
      <p:pic>
        <p:nvPicPr>
          <p:cNvPr id="34" name="Θέση εικόνας 33" descr="Εικόνα που περιέχει πουλί, υπαίθριος, ζώο, δέντρο&#10;&#10;Η περιγραφή δημιουργήθηκε αυτόματα">
            <a:extLst>
              <a:ext uri="{FF2B5EF4-FFF2-40B4-BE49-F238E27FC236}">
                <a16:creationId xmlns:a16="http://schemas.microsoft.com/office/drawing/2014/main" id="{023DC8A2-7A33-48E5-B5BE-96E34CB3548C}"/>
              </a:ext>
            </a:extLst>
          </p:cNvPr>
          <p:cNvPicPr>
            <a:picLocks noGrp="1" noChangeAspect="1"/>
          </p:cNvPicPr>
          <p:nvPr>
            <p:ph type="pic" sz="quarter" idx="12"/>
          </p:nvPr>
        </p:nvPicPr>
        <p:blipFill>
          <a:blip r:embed="rId3"/>
          <a:srcRect t="10011" b="10011"/>
          <a:stretch>
            <a:fillRect/>
          </a:stretch>
        </p:blipFill>
        <p:spPr>
          <a:xfrm>
            <a:off x="84000" y="86714"/>
            <a:ext cx="6009285" cy="3809783"/>
          </a:xfrm>
        </p:spPr>
      </p:pic>
      <p:sp>
        <p:nvSpPr>
          <p:cNvPr id="35" name="Θέση αριθμού διαφάνειας 34">
            <a:extLst>
              <a:ext uri="{FF2B5EF4-FFF2-40B4-BE49-F238E27FC236}">
                <a16:creationId xmlns:a16="http://schemas.microsoft.com/office/drawing/2014/main" id="{B3025790-1C93-48C1-914E-2A3248D8D822}"/>
              </a:ext>
            </a:extLst>
          </p:cNvPr>
          <p:cNvSpPr>
            <a:spLocks noGrp="1"/>
          </p:cNvSpPr>
          <p:nvPr>
            <p:ph type="sldNum" sz="quarter" idx="14"/>
          </p:nvPr>
        </p:nvSpPr>
        <p:spPr/>
        <p:txBody>
          <a:bodyPr/>
          <a:lstStyle/>
          <a:p>
            <a:pPr rtl="0"/>
            <a:fld id="{19B51A1E-902D-48AF-9020-955120F399B6}" type="slidenum">
              <a:rPr lang="el-GR" smtClean="0"/>
              <a:pPr rtl="0"/>
              <a:t>2</a:t>
            </a:fld>
            <a:endParaRPr lang="el-GR" dirty="0"/>
          </a:p>
        </p:txBody>
      </p:sp>
    </p:spTree>
    <p:extLst>
      <p:ext uri="{BB962C8B-B14F-4D97-AF65-F5344CB8AC3E}">
        <p14:creationId xmlns:p14="http://schemas.microsoft.com/office/powerpoint/2010/main" val="79575452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r>
              <a:rPr lang="el-GR" sz="3200" dirty="0"/>
              <a:t>Σκοπός του έργου</a:t>
            </a:r>
            <a:br>
              <a:rPr lang="el-GR" sz="3200" dirty="0"/>
            </a:br>
            <a:endParaRPr lang="el-GR" sz="3200" dirty="0"/>
          </a:p>
        </p:txBody>
      </p:sp>
      <p:sp>
        <p:nvSpPr>
          <p:cNvPr id="78" name="Θέση κειμένου 12">
            <a:extLst>
              <a:ext uri="{FF2B5EF4-FFF2-40B4-BE49-F238E27FC236}">
                <a16:creationId xmlns:a16="http://schemas.microsoft.com/office/drawing/2014/main" id="{B9366D2C-DAC9-484E-BC91-EFDB13FDA0EE}"/>
              </a:ext>
            </a:extLst>
          </p:cNvPr>
          <p:cNvSpPr>
            <a:spLocks noGrp="1"/>
          </p:cNvSpPr>
          <p:nvPr>
            <p:ph type="body" sz="quarter" idx="21"/>
          </p:nvPr>
        </p:nvSpPr>
        <p:spPr>
          <a:xfrm>
            <a:off x="8765215" y="1506745"/>
            <a:ext cx="3002400" cy="1139019"/>
          </a:xfrm>
        </p:spPr>
        <p:txBody>
          <a:bodyPr rtlCol="0"/>
          <a:lstStyle/>
          <a:p>
            <a:pPr>
              <a:spcAft>
                <a:spcPts val="600"/>
              </a:spcAft>
              <a:buClr>
                <a:srgbClr val="000000"/>
              </a:buClr>
              <a:buSzPct val="45000"/>
            </a:pPr>
            <a:r>
              <a:rPr lang="el-GR" sz="1400" spc="-1" dirty="0">
                <a:solidFill>
                  <a:schemeClr val="tx1"/>
                </a:solidFill>
              </a:rPr>
              <a:t>Η δημιουργία ενός συστήματος οργάνωσης και αποθήκευσης των πληροφοριών που καταγράφει η Ελληνική </a:t>
            </a:r>
            <a:r>
              <a:rPr lang="el-GR" sz="1400" spc="-1" dirty="0" err="1">
                <a:solidFill>
                  <a:schemeClr val="tx1"/>
                </a:solidFill>
              </a:rPr>
              <a:t>Ορνιθολογική</a:t>
            </a:r>
            <a:r>
              <a:rPr lang="el-GR" sz="1400" spc="-1" dirty="0">
                <a:solidFill>
                  <a:schemeClr val="tx1"/>
                </a:solidFill>
              </a:rPr>
              <a:t> Εταιρεία, η οποία έχει αναλάβει την καταγραφή των τοπικών πληθυσμών των πτηνών σε προστατευόμενες περιοχές </a:t>
            </a:r>
            <a:r>
              <a:rPr lang="el-GR" sz="1400" spc="-1" dirty="0" err="1">
                <a:solidFill>
                  <a:schemeClr val="tx1"/>
                </a:solidFill>
              </a:rPr>
              <a:t>Natura</a:t>
            </a:r>
            <a:r>
              <a:rPr lang="el-GR" sz="1400" spc="-1" dirty="0">
                <a:solidFill>
                  <a:schemeClr val="tx1"/>
                </a:solidFill>
              </a:rPr>
              <a:t> 2000.</a:t>
            </a:r>
          </a:p>
          <a:p>
            <a:pPr>
              <a:spcAft>
                <a:spcPts val="600"/>
              </a:spcAft>
              <a:buClr>
                <a:srgbClr val="000000"/>
              </a:buClr>
              <a:buSzPct val="45000"/>
            </a:pPr>
            <a:endParaRPr lang="en-US" sz="1400" spc="-1" dirty="0">
              <a:solidFill>
                <a:srgbClr val="5B3B22"/>
              </a:solidFill>
            </a:endParaRPr>
          </a:p>
        </p:txBody>
      </p:sp>
      <p:cxnSp>
        <p:nvCxnSpPr>
          <p:cNvPr id="79" name="Ευθεία γραμμή σύνδεσης 78" descr="Πρώτη διαχωριστική γραμμή στη διαφάνεια">
            <a:extLst>
              <a:ext uri="{FF2B5EF4-FFF2-40B4-BE49-F238E27FC236}">
                <a16:creationId xmlns:a16="http://schemas.microsoft.com/office/drawing/2014/main" id="{9A78A0D0-CF23-497E-A110-B0666F32E559}"/>
              </a:ext>
              <a:ext uri="{C183D7F6-B498-43B3-948B-1728B52AA6E4}">
                <adec:decorative xmlns:adec="http://schemas.microsoft.com/office/drawing/2017/decorative" val="1"/>
              </a:ext>
            </a:extLst>
          </p:cNvPr>
          <p:cNvCxnSpPr>
            <a:cxnSpLocks/>
          </p:cNvCxnSpPr>
          <p:nvPr/>
        </p:nvCxnSpPr>
        <p:spPr>
          <a:xfrm flipH="1">
            <a:off x="8768283" y="2616579"/>
            <a:ext cx="237868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Θέση κειμένου 8">
            <a:extLst>
              <a:ext uri="{FF2B5EF4-FFF2-40B4-BE49-F238E27FC236}">
                <a16:creationId xmlns:a16="http://schemas.microsoft.com/office/drawing/2014/main" id="{A6E9F776-E542-4D93-851A-A3A10F6D2A7D}"/>
              </a:ext>
            </a:extLst>
          </p:cNvPr>
          <p:cNvSpPr>
            <a:spLocks noGrp="1"/>
          </p:cNvSpPr>
          <p:nvPr>
            <p:ph type="body" sz="quarter" idx="17"/>
          </p:nvPr>
        </p:nvSpPr>
        <p:spPr>
          <a:xfrm>
            <a:off x="8765215" y="3149287"/>
            <a:ext cx="3002400" cy="432000"/>
          </a:xfrm>
        </p:spPr>
        <p:txBody>
          <a:bodyPr rtlCol="0"/>
          <a:lstStyle/>
          <a:p>
            <a:pPr rtl="0"/>
            <a:r>
              <a:rPr lang="el-GR" sz="1600" dirty="0"/>
              <a:t>Πρόσβαση στην πληροφορία</a:t>
            </a:r>
          </a:p>
        </p:txBody>
      </p:sp>
      <p:sp>
        <p:nvSpPr>
          <p:cNvPr id="76" name="Θέση κειμένου 3">
            <a:extLst>
              <a:ext uri="{FF2B5EF4-FFF2-40B4-BE49-F238E27FC236}">
                <a16:creationId xmlns:a16="http://schemas.microsoft.com/office/drawing/2014/main" id="{4BB1D872-AE86-6841-98FC-E66E618311AB}"/>
              </a:ext>
            </a:extLst>
          </p:cNvPr>
          <p:cNvSpPr>
            <a:spLocks noGrp="1"/>
          </p:cNvSpPr>
          <p:nvPr>
            <p:ph type="body" sz="quarter" idx="12"/>
          </p:nvPr>
        </p:nvSpPr>
        <p:spPr>
          <a:xfrm>
            <a:off x="8765215" y="3429000"/>
            <a:ext cx="3002400" cy="917310"/>
          </a:xfrm>
        </p:spPr>
        <p:txBody>
          <a:bodyPr rtlCol="0"/>
          <a:lstStyle/>
          <a:p>
            <a:r>
              <a:rPr lang="el-GR" dirty="0"/>
              <a:t>Πρόσβαση στην ευρεία επιστημονική κοινότητα για καταγραφή</a:t>
            </a:r>
            <a:r>
              <a:rPr lang="en-US" dirty="0"/>
              <a:t>,</a:t>
            </a:r>
            <a:r>
              <a:rPr lang="el-GR" dirty="0"/>
              <a:t> άμεση προσπέλαση και επεξεργασία πληροφοριών σχετικών με την ελληνική </a:t>
            </a:r>
            <a:r>
              <a:rPr lang="el-GR" dirty="0" err="1"/>
              <a:t>ορνιθοπανίδα</a:t>
            </a:r>
            <a:r>
              <a:rPr lang="el-GR" dirty="0"/>
              <a:t>.</a:t>
            </a:r>
          </a:p>
          <a:p>
            <a:pPr rtl="0"/>
            <a:endParaRPr lang="el-GR" dirty="0"/>
          </a:p>
        </p:txBody>
      </p:sp>
      <p:pic>
        <p:nvPicPr>
          <p:cNvPr id="75" name="Θέση εικόνας 74" descr="δίκτυο">
            <a:extLst>
              <a:ext uri="{FF2B5EF4-FFF2-40B4-BE49-F238E27FC236}">
                <a16:creationId xmlns:a16="http://schemas.microsoft.com/office/drawing/2014/main" id="{2259C1B6-6592-CA47-8223-67E45CA2A8CB}"/>
              </a:ext>
            </a:extLst>
          </p:cNvPr>
          <p:cNvPicPr>
            <a:picLocks noGrp="1" noChangeAspect="1"/>
          </p:cNvPicPr>
          <p:nvPr>
            <p:ph type="pic" sz="quarter" idx="30"/>
          </p:nvPr>
        </p:nvPicPr>
        <p:blipFill>
          <a:blip r:embed="rId3">
            <a:extLst>
              <a:ext uri="{96DAC541-7B7A-43D3-8B79-37D633B846F1}">
                <asvg:svgBlip xmlns:asvg="http://schemas.microsoft.com/office/drawing/2016/SVG/main" r:embed="rId4"/>
              </a:ext>
            </a:extLst>
          </a:blip>
          <a:srcRect/>
          <a:stretch>
            <a:fillRect/>
          </a:stretch>
        </p:blipFill>
        <p:spPr>
          <a:xfrm>
            <a:off x="7419545" y="4845328"/>
            <a:ext cx="691688" cy="691688"/>
          </a:xfrm>
        </p:spPr>
      </p:pic>
      <p:sp>
        <p:nvSpPr>
          <p:cNvPr id="10" name="Θέση κειμένου 9">
            <a:extLst>
              <a:ext uri="{FF2B5EF4-FFF2-40B4-BE49-F238E27FC236}">
                <a16:creationId xmlns:a16="http://schemas.microsoft.com/office/drawing/2014/main" id="{CE222CAE-9234-4B0E-90FC-584C469313C6}"/>
              </a:ext>
            </a:extLst>
          </p:cNvPr>
          <p:cNvSpPr>
            <a:spLocks noGrp="1"/>
          </p:cNvSpPr>
          <p:nvPr>
            <p:ph type="body" sz="quarter" idx="18"/>
          </p:nvPr>
        </p:nvSpPr>
        <p:spPr>
          <a:xfrm>
            <a:off x="8771603" y="4758483"/>
            <a:ext cx="3002400" cy="432000"/>
          </a:xfrm>
        </p:spPr>
        <p:txBody>
          <a:bodyPr rtlCol="0"/>
          <a:lstStyle/>
          <a:p>
            <a:pPr rtl="0"/>
            <a:r>
              <a:rPr lang="el-GR" sz="1600" dirty="0"/>
              <a:t>API </a:t>
            </a:r>
          </a:p>
        </p:txBody>
      </p:sp>
      <p:sp>
        <p:nvSpPr>
          <p:cNvPr id="77" name="Θέση κειμένου 4">
            <a:extLst>
              <a:ext uri="{FF2B5EF4-FFF2-40B4-BE49-F238E27FC236}">
                <a16:creationId xmlns:a16="http://schemas.microsoft.com/office/drawing/2014/main" id="{428D8FC0-4DC8-7F4A-AA1F-F12F19656FDD}"/>
              </a:ext>
            </a:extLst>
          </p:cNvPr>
          <p:cNvSpPr>
            <a:spLocks noGrp="1"/>
          </p:cNvSpPr>
          <p:nvPr>
            <p:ph type="body" sz="quarter" idx="13"/>
          </p:nvPr>
        </p:nvSpPr>
        <p:spPr>
          <a:xfrm>
            <a:off x="8765215" y="5017778"/>
            <a:ext cx="3008788" cy="720000"/>
          </a:xfrm>
        </p:spPr>
        <p:txBody>
          <a:bodyPr rtlCol="0"/>
          <a:lstStyle/>
          <a:p>
            <a:r>
              <a:rPr lang="el-GR" dirty="0" err="1"/>
              <a:t>Διαδραστικό</a:t>
            </a:r>
            <a:r>
              <a:rPr lang="el-GR" dirty="0"/>
              <a:t> περιβάλλον κατάλληλο για κάθε ηλικία μέσω σχετικής εφαρμογής. Κύριο μέλημα του έργου μας αποτελεί η </a:t>
            </a:r>
            <a:r>
              <a:rPr lang="el-GR" dirty="0" err="1"/>
              <a:t>οπτικοποίηση</a:t>
            </a:r>
            <a:r>
              <a:rPr lang="el-GR" dirty="0"/>
              <a:t> της πληροφορίας, με στόχο την ευκολότερη  κατανόηση και επεξεργασία αυτής.</a:t>
            </a:r>
          </a:p>
          <a:p>
            <a:pPr rtl="0"/>
            <a:endParaRPr lang="el-GR" dirty="0"/>
          </a:p>
        </p:txBody>
      </p:sp>
      <p:sp>
        <p:nvSpPr>
          <p:cNvPr id="4" name="Θέση αριθμού διαφάνειας 3">
            <a:extLst>
              <a:ext uri="{FF2B5EF4-FFF2-40B4-BE49-F238E27FC236}">
                <a16:creationId xmlns:a16="http://schemas.microsoft.com/office/drawing/2014/main" id="{E03576A5-B923-4513-97DE-18E42A6A8CCD}"/>
              </a:ext>
            </a:extLst>
          </p:cNvPr>
          <p:cNvSpPr>
            <a:spLocks noGrp="1"/>
          </p:cNvSpPr>
          <p:nvPr>
            <p:ph type="sldNum" sz="quarter" idx="26"/>
          </p:nvPr>
        </p:nvSpPr>
        <p:spPr/>
        <p:txBody>
          <a:bodyPr/>
          <a:lstStyle/>
          <a:p>
            <a:pPr rtl="0"/>
            <a:fld id="{19B51A1E-902D-48AF-9020-955120F399B6}" type="slidenum">
              <a:rPr lang="el-GR" smtClean="0"/>
              <a:pPr rtl="0"/>
              <a:t>3</a:t>
            </a:fld>
            <a:endParaRPr lang="el-GR" dirty="0"/>
          </a:p>
        </p:txBody>
      </p:sp>
      <p:pic>
        <p:nvPicPr>
          <p:cNvPr id="15" name="Θέση εικόνας 14" descr="Εικόνα που περιέχει κείμενο&#10;&#10;Η περιγραφή δημιουργήθηκε αυτόματα">
            <a:extLst>
              <a:ext uri="{FF2B5EF4-FFF2-40B4-BE49-F238E27FC236}">
                <a16:creationId xmlns:a16="http://schemas.microsoft.com/office/drawing/2014/main" id="{41E552C1-F053-404E-9601-7F5FFB90F882}"/>
              </a:ext>
            </a:extLst>
          </p:cNvPr>
          <p:cNvPicPr>
            <a:picLocks noGrp="1" noChangeAspect="1"/>
          </p:cNvPicPr>
          <p:nvPr>
            <p:ph type="pic" sz="quarter" idx="27"/>
          </p:nvPr>
        </p:nvPicPr>
        <p:blipFill>
          <a:blip r:embed="rId5"/>
          <a:srcRect t="22021" b="22021"/>
          <a:stretch>
            <a:fillRect/>
          </a:stretch>
        </p:blipFill>
        <p:spPr>
          <a:xfrm>
            <a:off x="105351" y="496139"/>
            <a:ext cx="6208364" cy="6275148"/>
          </a:xfrm>
        </p:spPr>
      </p:pic>
      <p:sp>
        <p:nvSpPr>
          <p:cNvPr id="17" name="Θέση κειμένου 16">
            <a:extLst>
              <a:ext uri="{FF2B5EF4-FFF2-40B4-BE49-F238E27FC236}">
                <a16:creationId xmlns:a16="http://schemas.microsoft.com/office/drawing/2014/main" id="{6F648DFA-70A7-43CE-A2F3-FBAF66E6E0E6}"/>
              </a:ext>
            </a:extLst>
          </p:cNvPr>
          <p:cNvSpPr>
            <a:spLocks noGrp="1"/>
          </p:cNvSpPr>
          <p:nvPr>
            <p:ph type="body" sz="quarter" idx="16"/>
          </p:nvPr>
        </p:nvSpPr>
        <p:spPr>
          <a:xfrm>
            <a:off x="8765215" y="1124407"/>
            <a:ext cx="3002400" cy="432000"/>
          </a:xfrm>
        </p:spPr>
        <p:txBody>
          <a:bodyPr/>
          <a:lstStyle/>
          <a:p>
            <a:r>
              <a:rPr lang="el-GR" sz="1600" dirty="0"/>
              <a:t>Οργάνωση της πληροφορίας</a:t>
            </a:r>
          </a:p>
        </p:txBody>
      </p:sp>
      <p:pic>
        <p:nvPicPr>
          <p:cNvPr id="22" name="Θέση εικόνας 21">
            <a:extLst>
              <a:ext uri="{FF2B5EF4-FFF2-40B4-BE49-F238E27FC236}">
                <a16:creationId xmlns:a16="http://schemas.microsoft.com/office/drawing/2014/main" id="{1A4D8555-69BD-4B0E-BBE3-769A9E0F6494}"/>
              </a:ext>
            </a:extLst>
          </p:cNvPr>
          <p:cNvPicPr>
            <a:picLocks noGrp="1" noChangeAspect="1"/>
          </p:cNvPicPr>
          <p:nvPr>
            <p:ph type="pic" sz="quarter" idx="32"/>
          </p:nvPr>
        </p:nvPicPr>
        <p:blipFill>
          <a:blip r:embed="rId6"/>
          <a:srcRect/>
          <a:stretch>
            <a:fillRect/>
          </a:stretch>
        </p:blipFill>
        <p:spPr>
          <a:xfrm>
            <a:off x="7418288" y="1730410"/>
            <a:ext cx="691688" cy="691688"/>
          </a:xfrm>
        </p:spPr>
      </p:pic>
      <p:pic>
        <p:nvPicPr>
          <p:cNvPr id="29" name="Θέση εικόνας 70" descr="σύνδεση">
            <a:extLst>
              <a:ext uri="{FF2B5EF4-FFF2-40B4-BE49-F238E27FC236}">
                <a16:creationId xmlns:a16="http://schemas.microsoft.com/office/drawing/2014/main" id="{E20578A1-DDA3-45B7-8454-2FF5FF0BFD29}"/>
              </a:ext>
            </a:extLst>
          </p:cNvPr>
          <p:cNvPicPr>
            <a:picLocks noGrp="1" noChangeAspect="1"/>
          </p:cNvPicPr>
          <p:nvPr>
            <p:ph type="pic" sz="quarter" idx="31"/>
          </p:nvPr>
        </p:nvPicPr>
        <p:blipFill>
          <a:blip r:embed="rId7">
            <a:extLst>
              <a:ext uri="{96DAC541-7B7A-43D3-8B79-37D633B846F1}">
                <asvg:svgBlip xmlns:asvg="http://schemas.microsoft.com/office/drawing/2016/SVG/main" r:embed="rId8"/>
              </a:ext>
            </a:extLst>
          </a:blip>
          <a:srcRect t="115" b="115"/>
          <a:stretch>
            <a:fillRect/>
          </a:stretch>
        </p:blipFill>
        <p:spPr>
          <a:xfrm>
            <a:off x="7417826" y="3288432"/>
            <a:ext cx="692150" cy="690562"/>
          </a:xfrm>
        </p:spPr>
      </p:pic>
    </p:spTree>
    <p:extLst>
      <p:ext uri="{BB962C8B-B14F-4D97-AF65-F5344CB8AC3E}">
        <p14:creationId xmlns:p14="http://schemas.microsoft.com/office/powerpoint/2010/main" val="37226966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 calcmode="lin" valueType="num">
                                      <p:cBhvr additive="base">
                                        <p:cTn id="11"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anim calcmode="lin" valueType="num">
                                      <p:cBhvr additive="base">
                                        <p:cTn id="29"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7">
                                            <p:txEl>
                                              <p:pRg st="0" end="0"/>
                                            </p:txEl>
                                          </p:spTgt>
                                        </p:tgtEl>
                                        <p:attrNameLst>
                                          <p:attrName>style.visibility</p:attrName>
                                        </p:attrNameLst>
                                      </p:cBhvr>
                                      <p:to>
                                        <p:strVal val="visible"/>
                                      </p:to>
                                    </p:set>
                                    <p:anim calcmode="lin" valueType="num">
                                      <p:cBhvr additive="base">
                                        <p:cTn id="39"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7">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500" fill="hold"/>
                                        <p:tgtEl>
                                          <p:spTgt spid="75"/>
                                        </p:tgtEl>
                                        <p:attrNameLst>
                                          <p:attrName>ppt_x</p:attrName>
                                        </p:attrNameLst>
                                      </p:cBhvr>
                                      <p:tavLst>
                                        <p:tav tm="0">
                                          <p:val>
                                            <p:strVal val="#ppt_x"/>
                                          </p:val>
                                        </p:tav>
                                        <p:tav tm="100000">
                                          <p:val>
                                            <p:strVal val="#ppt_x"/>
                                          </p:val>
                                        </p:tav>
                                      </p:tavLst>
                                    </p:anim>
                                    <p:anim calcmode="lin" valueType="num">
                                      <p:cBhvr additive="base">
                                        <p:cTn id="4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uild="p"/>
      <p:bldP spid="9" grpId="0" build="p"/>
      <p:bldP spid="76" grpId="0" build="p"/>
      <p:bldP spid="10" grpId="0" build="p"/>
      <p:bldP spid="77" grpId="0" build="p"/>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47427EA-8109-4ECD-8B01-0E39943069A0}"/>
              </a:ext>
            </a:extLst>
          </p:cNvPr>
          <p:cNvSpPr>
            <a:spLocks noGrp="1"/>
          </p:cNvSpPr>
          <p:nvPr>
            <p:ph type="title"/>
          </p:nvPr>
        </p:nvSpPr>
        <p:spPr/>
        <p:txBody>
          <a:bodyPr/>
          <a:lstStyle/>
          <a:p>
            <a:r>
              <a:rPr lang="el-GR" dirty="0"/>
              <a:t>Το πρόβλημα</a:t>
            </a:r>
          </a:p>
        </p:txBody>
      </p:sp>
      <p:sp>
        <p:nvSpPr>
          <p:cNvPr id="3" name="Θέση αριθμού διαφάνειας 2">
            <a:extLst>
              <a:ext uri="{FF2B5EF4-FFF2-40B4-BE49-F238E27FC236}">
                <a16:creationId xmlns:a16="http://schemas.microsoft.com/office/drawing/2014/main" id="{EA9D014B-CF5C-44E2-951F-C3C6D9087E43}"/>
              </a:ext>
            </a:extLst>
          </p:cNvPr>
          <p:cNvSpPr>
            <a:spLocks noGrp="1"/>
          </p:cNvSpPr>
          <p:nvPr>
            <p:ph type="sldNum" sz="quarter" idx="11"/>
          </p:nvPr>
        </p:nvSpPr>
        <p:spPr/>
        <p:txBody>
          <a:bodyPr/>
          <a:lstStyle/>
          <a:p>
            <a:pPr rtl="0"/>
            <a:fld id="{19B51A1E-902D-48AF-9020-955120F399B6}" type="slidenum">
              <a:rPr lang="el-GR" smtClean="0"/>
              <a:pPr rtl="0"/>
              <a:t>4</a:t>
            </a:fld>
            <a:endParaRPr lang="el-GR" dirty="0"/>
          </a:p>
        </p:txBody>
      </p:sp>
      <p:sp>
        <p:nvSpPr>
          <p:cNvPr id="4" name="Θέση κειμένου 3">
            <a:extLst>
              <a:ext uri="{FF2B5EF4-FFF2-40B4-BE49-F238E27FC236}">
                <a16:creationId xmlns:a16="http://schemas.microsoft.com/office/drawing/2014/main" id="{C96E79C9-7035-47B6-94E3-9C08B1F44862}"/>
              </a:ext>
            </a:extLst>
          </p:cNvPr>
          <p:cNvSpPr>
            <a:spLocks noGrp="1"/>
          </p:cNvSpPr>
          <p:nvPr>
            <p:ph type="body" sz="quarter" idx="12"/>
          </p:nvPr>
        </p:nvSpPr>
        <p:spPr/>
        <p:txBody>
          <a:bodyPr/>
          <a:lstStyle/>
          <a:p>
            <a:r>
              <a:rPr lang="el-GR" dirty="0"/>
              <a:t>Μέχρι σήμερα η καταγραφή των παρατηρήσεων γίνεται μέσω χάρτινων φύλλων συμπλήρωσης τα οποία συγκεντρώνονται και περνιόνται σε υπολογιστικά φύλλα από τις αρμόδιες αρχές</a:t>
            </a:r>
          </a:p>
        </p:txBody>
      </p:sp>
      <p:sp>
        <p:nvSpPr>
          <p:cNvPr id="5" name="Θέση κειμένου 4">
            <a:extLst>
              <a:ext uri="{FF2B5EF4-FFF2-40B4-BE49-F238E27FC236}">
                <a16:creationId xmlns:a16="http://schemas.microsoft.com/office/drawing/2014/main" id="{12CED869-E035-4056-B09A-8DAB1DB60879}"/>
              </a:ext>
            </a:extLst>
          </p:cNvPr>
          <p:cNvSpPr>
            <a:spLocks noGrp="1"/>
          </p:cNvSpPr>
          <p:nvPr>
            <p:ph type="body" sz="quarter" idx="13"/>
          </p:nvPr>
        </p:nvSpPr>
        <p:spPr/>
        <p:txBody>
          <a:bodyPr/>
          <a:lstStyle/>
          <a:p>
            <a:r>
              <a:rPr lang="el-GR" dirty="0"/>
              <a:t>Η οργάνωση των ομάδων λόγω της γραφειοκρατίας και των περίπλοκων δομών δυσχεραίνεται και απαιτεί πολλαπλάσιες εργατοώρες για την ολοκλήρωση των ανατεθειμένων  προγραμμάτων</a:t>
            </a:r>
          </a:p>
        </p:txBody>
      </p:sp>
      <p:sp>
        <p:nvSpPr>
          <p:cNvPr id="6" name="Θέση κειμένου 5">
            <a:extLst>
              <a:ext uri="{FF2B5EF4-FFF2-40B4-BE49-F238E27FC236}">
                <a16:creationId xmlns:a16="http://schemas.microsoft.com/office/drawing/2014/main" id="{B58FA47D-CCE9-4435-949B-725032EDFDCB}"/>
              </a:ext>
            </a:extLst>
          </p:cNvPr>
          <p:cNvSpPr>
            <a:spLocks noGrp="1"/>
          </p:cNvSpPr>
          <p:nvPr>
            <p:ph type="body" sz="quarter" idx="14"/>
          </p:nvPr>
        </p:nvSpPr>
        <p:spPr/>
        <p:txBody>
          <a:bodyPr/>
          <a:lstStyle/>
          <a:p>
            <a:r>
              <a:rPr lang="el-GR" dirty="0"/>
              <a:t>Λόγω</a:t>
            </a:r>
            <a:r>
              <a:rPr lang="en-US" dirty="0"/>
              <a:t> </a:t>
            </a:r>
            <a:r>
              <a:rPr lang="el-GR" dirty="0"/>
              <a:t>της έλλειψης ενημέρωσης και ευαισθητοποίησης απέναντι στο περιβάλλον παρατηρείται μείωση των ατόμων που ενεργά συμμετέχουν σε προγράμματα της ΕΟΕ </a:t>
            </a:r>
            <a:r>
              <a:rPr lang="el-GR" sz="1000" dirty="0"/>
              <a:t>(Ελληνικής  </a:t>
            </a:r>
            <a:r>
              <a:rPr lang="el-GR" sz="1000" dirty="0" err="1"/>
              <a:t>Ορνιθολογικής</a:t>
            </a:r>
            <a:r>
              <a:rPr lang="el-GR" sz="1000" dirty="0"/>
              <a:t> Εταιρείας) </a:t>
            </a:r>
          </a:p>
        </p:txBody>
      </p:sp>
      <p:sp>
        <p:nvSpPr>
          <p:cNvPr id="8" name="Θέση κειμένου 7">
            <a:extLst>
              <a:ext uri="{FF2B5EF4-FFF2-40B4-BE49-F238E27FC236}">
                <a16:creationId xmlns:a16="http://schemas.microsoft.com/office/drawing/2014/main" id="{CBF3D57C-BBA6-439B-99FE-374EADE2519E}"/>
              </a:ext>
            </a:extLst>
          </p:cNvPr>
          <p:cNvSpPr>
            <a:spLocks noGrp="1"/>
          </p:cNvSpPr>
          <p:nvPr>
            <p:ph type="body" sz="quarter" idx="16"/>
          </p:nvPr>
        </p:nvSpPr>
        <p:spPr>
          <a:xfrm>
            <a:off x="431800" y="3926334"/>
            <a:ext cx="2160000" cy="504000"/>
          </a:xfrm>
        </p:spPr>
        <p:txBody>
          <a:bodyPr/>
          <a:lstStyle/>
          <a:p>
            <a:r>
              <a:rPr lang="el-GR" dirty="0"/>
              <a:t>Έλλειψη ολοκληρωμένων σύγχρονων λύσεων</a:t>
            </a:r>
          </a:p>
          <a:p>
            <a:endParaRPr lang="el-GR" dirty="0"/>
          </a:p>
        </p:txBody>
      </p:sp>
      <p:sp>
        <p:nvSpPr>
          <p:cNvPr id="9" name="Θέση κειμένου 8">
            <a:extLst>
              <a:ext uri="{FF2B5EF4-FFF2-40B4-BE49-F238E27FC236}">
                <a16:creationId xmlns:a16="http://schemas.microsoft.com/office/drawing/2014/main" id="{5BB9D5FE-ADFD-462F-B46D-87CEE0701E35}"/>
              </a:ext>
            </a:extLst>
          </p:cNvPr>
          <p:cNvSpPr>
            <a:spLocks noGrp="1"/>
          </p:cNvSpPr>
          <p:nvPr>
            <p:ph type="body" sz="quarter" idx="17"/>
          </p:nvPr>
        </p:nvSpPr>
        <p:spPr/>
        <p:txBody>
          <a:bodyPr/>
          <a:lstStyle/>
          <a:p>
            <a:r>
              <a:rPr lang="el-GR" dirty="0"/>
              <a:t>Πεπαλαιωμένες μέθοδοι καταγραφής</a:t>
            </a:r>
          </a:p>
          <a:p>
            <a:endParaRPr lang="el-GR" dirty="0"/>
          </a:p>
        </p:txBody>
      </p:sp>
      <p:sp>
        <p:nvSpPr>
          <p:cNvPr id="10" name="Θέση κειμένου 9">
            <a:extLst>
              <a:ext uri="{FF2B5EF4-FFF2-40B4-BE49-F238E27FC236}">
                <a16:creationId xmlns:a16="http://schemas.microsoft.com/office/drawing/2014/main" id="{863DA4B0-3782-46E0-B7FD-B774A89993FC}"/>
              </a:ext>
            </a:extLst>
          </p:cNvPr>
          <p:cNvSpPr>
            <a:spLocks noGrp="1"/>
          </p:cNvSpPr>
          <p:nvPr>
            <p:ph type="body" sz="quarter" idx="18"/>
          </p:nvPr>
        </p:nvSpPr>
        <p:spPr/>
        <p:txBody>
          <a:bodyPr/>
          <a:lstStyle/>
          <a:p>
            <a:r>
              <a:rPr lang="el-GR" dirty="0"/>
              <a:t>Έλλειψη δομών </a:t>
            </a:r>
            <a:r>
              <a:rPr lang="el-GR" dirty="0" err="1"/>
              <a:t>συνεργατικότητας</a:t>
            </a:r>
            <a:endParaRPr lang="el-GR" dirty="0"/>
          </a:p>
          <a:p>
            <a:r>
              <a:rPr lang="el-GR" dirty="0"/>
              <a:t> </a:t>
            </a:r>
          </a:p>
        </p:txBody>
      </p:sp>
      <p:sp>
        <p:nvSpPr>
          <p:cNvPr id="11" name="Θέση κειμένου 10">
            <a:extLst>
              <a:ext uri="{FF2B5EF4-FFF2-40B4-BE49-F238E27FC236}">
                <a16:creationId xmlns:a16="http://schemas.microsoft.com/office/drawing/2014/main" id="{B5A95B96-83C0-4CA0-ACF6-E1C1DA70CB01}"/>
              </a:ext>
            </a:extLst>
          </p:cNvPr>
          <p:cNvSpPr>
            <a:spLocks noGrp="1"/>
          </p:cNvSpPr>
          <p:nvPr>
            <p:ph type="body" sz="quarter" idx="19"/>
          </p:nvPr>
        </p:nvSpPr>
        <p:spPr/>
        <p:txBody>
          <a:bodyPr/>
          <a:lstStyle/>
          <a:p>
            <a:r>
              <a:rPr lang="el-GR" dirty="0"/>
              <a:t>Περιορισμένος αριθμός παρατηρητών</a:t>
            </a:r>
          </a:p>
        </p:txBody>
      </p:sp>
      <p:sp>
        <p:nvSpPr>
          <p:cNvPr id="13" name="Θέση κειμένου 12">
            <a:extLst>
              <a:ext uri="{FF2B5EF4-FFF2-40B4-BE49-F238E27FC236}">
                <a16:creationId xmlns:a16="http://schemas.microsoft.com/office/drawing/2014/main" id="{5451A213-1076-43DA-8725-6AB986FC55F2}"/>
              </a:ext>
            </a:extLst>
          </p:cNvPr>
          <p:cNvSpPr>
            <a:spLocks noGrp="1"/>
          </p:cNvSpPr>
          <p:nvPr>
            <p:ph type="body" sz="quarter" idx="21"/>
          </p:nvPr>
        </p:nvSpPr>
        <p:spPr>
          <a:xfrm>
            <a:off x="432094" y="4683350"/>
            <a:ext cx="2160000" cy="1308376"/>
          </a:xfrm>
        </p:spPr>
        <p:txBody>
          <a:bodyPr/>
          <a:lstStyle/>
          <a:p>
            <a:r>
              <a:rPr lang="el-GR" dirty="0"/>
              <a:t>Μη ύπαρξη ενοποιημένης βάσης δεδομένων</a:t>
            </a:r>
            <a:r>
              <a:rPr lang="en-US" dirty="0"/>
              <a:t> </a:t>
            </a:r>
            <a:r>
              <a:rPr lang="el-GR" dirty="0"/>
              <a:t>και στατιστικών σχετικά με την </a:t>
            </a:r>
            <a:r>
              <a:rPr lang="el-GR" dirty="0" err="1"/>
              <a:t>ορνιθοπανίδα</a:t>
            </a:r>
            <a:r>
              <a:rPr lang="el-GR" dirty="0"/>
              <a:t> της Ελλάδας</a:t>
            </a:r>
          </a:p>
        </p:txBody>
      </p:sp>
      <p:pic>
        <p:nvPicPr>
          <p:cNvPr id="21" name="Θέση εικόνας 20">
            <a:extLst>
              <a:ext uri="{FF2B5EF4-FFF2-40B4-BE49-F238E27FC236}">
                <a16:creationId xmlns:a16="http://schemas.microsoft.com/office/drawing/2014/main" id="{D8165619-3D6B-4DD8-970D-BAA24B02F426}"/>
              </a:ext>
            </a:extLst>
          </p:cNvPr>
          <p:cNvPicPr>
            <a:picLocks noGrp="1" noChangeAspect="1"/>
          </p:cNvPicPr>
          <p:nvPr>
            <p:ph type="pic" sz="quarter" idx="27"/>
          </p:nvPr>
        </p:nvPicPr>
        <p:blipFill>
          <a:blip r:embed="rId2"/>
          <a:srcRect t="13065" b="13065"/>
          <a:stretch>
            <a:fillRect/>
          </a:stretch>
        </p:blipFill>
        <p:spPr>
          <a:xfrm>
            <a:off x="749643" y="1982095"/>
            <a:ext cx="1540476" cy="1540476"/>
          </a:xfrm>
        </p:spPr>
      </p:pic>
      <p:pic>
        <p:nvPicPr>
          <p:cNvPr id="33" name="Θέση εικόνας 32" descr="Εικόνα που περιέχει συσκευή, ανεμιστήρας&#10;&#10;Η περιγραφή δημιουργήθηκε αυτόματα">
            <a:extLst>
              <a:ext uri="{FF2B5EF4-FFF2-40B4-BE49-F238E27FC236}">
                <a16:creationId xmlns:a16="http://schemas.microsoft.com/office/drawing/2014/main" id="{3D9BA642-1FF3-4684-8364-D137469BB8FD}"/>
              </a:ext>
            </a:extLst>
          </p:cNvPr>
          <p:cNvPicPr>
            <a:picLocks noGrp="1" noChangeAspect="1"/>
          </p:cNvPicPr>
          <p:nvPr>
            <p:ph type="pic" sz="quarter" idx="28"/>
          </p:nvPr>
        </p:nvPicPr>
        <p:blipFill>
          <a:blip r:embed="rId3"/>
          <a:srcRect/>
          <a:stretch>
            <a:fillRect/>
          </a:stretch>
        </p:blipFill>
        <p:spPr>
          <a:xfrm>
            <a:off x="3188426" y="2204176"/>
            <a:ext cx="1224824" cy="1224824"/>
          </a:xfrm>
        </p:spPr>
      </p:pic>
      <p:pic>
        <p:nvPicPr>
          <p:cNvPr id="35" name="Θέση εικόνας 34">
            <a:extLst>
              <a:ext uri="{FF2B5EF4-FFF2-40B4-BE49-F238E27FC236}">
                <a16:creationId xmlns:a16="http://schemas.microsoft.com/office/drawing/2014/main" id="{C03CB387-1F3F-4328-8BED-40E452B746DB}"/>
              </a:ext>
            </a:extLst>
          </p:cNvPr>
          <p:cNvPicPr>
            <a:picLocks noGrp="1" noChangeAspect="1"/>
          </p:cNvPicPr>
          <p:nvPr>
            <p:ph type="pic" sz="quarter" idx="29"/>
          </p:nvPr>
        </p:nvPicPr>
        <p:blipFill>
          <a:blip r:embed="rId4"/>
          <a:srcRect l="14538" r="14538"/>
          <a:stretch>
            <a:fillRect/>
          </a:stretch>
        </p:blipFill>
        <p:spPr>
          <a:xfrm>
            <a:off x="5325762" y="1996857"/>
            <a:ext cx="1540476" cy="1540476"/>
          </a:xfrm>
        </p:spPr>
      </p:pic>
      <p:pic>
        <p:nvPicPr>
          <p:cNvPr id="44" name="Θέση περιεχομένου 8">
            <a:extLst>
              <a:ext uri="{FF2B5EF4-FFF2-40B4-BE49-F238E27FC236}">
                <a16:creationId xmlns:a16="http://schemas.microsoft.com/office/drawing/2014/main" id="{303C7846-186A-4425-B7A8-904F9A5B72D6}"/>
              </a:ext>
            </a:extLst>
          </p:cNvPr>
          <p:cNvPicPr>
            <a:picLocks noChangeAspect="1"/>
          </p:cNvPicPr>
          <p:nvPr/>
        </p:nvPicPr>
        <p:blipFill>
          <a:blip r:embed="rId5"/>
          <a:stretch>
            <a:fillRect/>
          </a:stretch>
        </p:blipFill>
        <p:spPr>
          <a:xfrm>
            <a:off x="8121425" y="2109582"/>
            <a:ext cx="565375" cy="1330294"/>
          </a:xfrm>
          <a:prstGeom prst="rect">
            <a:avLst/>
          </a:prstGeom>
        </p:spPr>
      </p:pic>
      <p:pic>
        <p:nvPicPr>
          <p:cNvPr id="23" name="Εικόνα 22">
            <a:extLst>
              <a:ext uri="{FF2B5EF4-FFF2-40B4-BE49-F238E27FC236}">
                <a16:creationId xmlns:a16="http://schemas.microsoft.com/office/drawing/2014/main" id="{5BDBAD9F-7B43-4105-9AB5-26D56FF485F9}"/>
              </a:ext>
            </a:extLst>
          </p:cNvPr>
          <p:cNvPicPr>
            <a:picLocks noChangeAspect="1"/>
          </p:cNvPicPr>
          <p:nvPr/>
        </p:nvPicPr>
        <p:blipFill>
          <a:blip r:embed="rId6"/>
          <a:stretch>
            <a:fillRect/>
          </a:stretch>
        </p:blipFill>
        <p:spPr>
          <a:xfrm>
            <a:off x="9475600" y="1790815"/>
            <a:ext cx="2480717" cy="1923036"/>
          </a:xfrm>
          <a:prstGeom prst="rect">
            <a:avLst/>
          </a:prstGeom>
        </p:spPr>
      </p:pic>
    </p:spTree>
    <p:extLst>
      <p:ext uri="{BB962C8B-B14F-4D97-AF65-F5344CB8AC3E}">
        <p14:creationId xmlns:p14="http://schemas.microsoft.com/office/powerpoint/2010/main" val="3662505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52D215A-7D9D-4B71-81A1-3220FCFE316C}"/>
              </a:ext>
            </a:extLst>
          </p:cNvPr>
          <p:cNvSpPr>
            <a:spLocks noGrp="1"/>
          </p:cNvSpPr>
          <p:nvPr>
            <p:ph type="title"/>
          </p:nvPr>
        </p:nvSpPr>
        <p:spPr/>
        <p:txBody>
          <a:bodyPr rtlCol="0"/>
          <a:lstStyle/>
          <a:p>
            <a:r>
              <a:rPr lang="el-GR" dirty="0"/>
              <a:t>Η λύση &amp; τα αποτελέσματα</a:t>
            </a:r>
          </a:p>
        </p:txBody>
      </p:sp>
      <p:sp>
        <p:nvSpPr>
          <p:cNvPr id="8" name="Θέση κειμένου 7">
            <a:extLst>
              <a:ext uri="{FF2B5EF4-FFF2-40B4-BE49-F238E27FC236}">
                <a16:creationId xmlns:a16="http://schemas.microsoft.com/office/drawing/2014/main" id="{E6971D8C-ECC5-4EDD-AC10-DDF4CA7E9DC3}"/>
              </a:ext>
            </a:extLst>
          </p:cNvPr>
          <p:cNvSpPr>
            <a:spLocks noGrp="1"/>
          </p:cNvSpPr>
          <p:nvPr>
            <p:ph type="body" sz="quarter" idx="16"/>
          </p:nvPr>
        </p:nvSpPr>
        <p:spPr>
          <a:xfrm>
            <a:off x="431800" y="3926334"/>
            <a:ext cx="2160000" cy="695094"/>
          </a:xfrm>
        </p:spPr>
        <p:txBody>
          <a:bodyPr rtlCol="0"/>
          <a:lstStyle/>
          <a:p>
            <a:pPr rtl="0"/>
            <a:r>
              <a:rPr lang="el-GR" dirty="0"/>
              <a:t>Δημιουργία ολοκληρωμένων σύγχρονων λύσεων</a:t>
            </a:r>
          </a:p>
        </p:txBody>
      </p:sp>
      <p:sp>
        <p:nvSpPr>
          <p:cNvPr id="13" name="Θέση κειμένου 12">
            <a:extLst>
              <a:ext uri="{FF2B5EF4-FFF2-40B4-BE49-F238E27FC236}">
                <a16:creationId xmlns:a16="http://schemas.microsoft.com/office/drawing/2014/main" id="{A6B0E616-411B-4401-BC87-821D72B9D614}"/>
              </a:ext>
            </a:extLst>
          </p:cNvPr>
          <p:cNvSpPr>
            <a:spLocks noGrp="1"/>
          </p:cNvSpPr>
          <p:nvPr>
            <p:ph type="body" sz="quarter" idx="21"/>
          </p:nvPr>
        </p:nvSpPr>
        <p:spPr>
          <a:xfrm>
            <a:off x="432094" y="4683350"/>
            <a:ext cx="2160000" cy="1903840"/>
          </a:xfrm>
        </p:spPr>
        <p:txBody>
          <a:bodyPr rtlCol="0"/>
          <a:lstStyle/>
          <a:p>
            <a:pPr rtl="0"/>
            <a:r>
              <a:rPr lang="el-GR" sz="1500" dirty="0"/>
              <a:t>Σύσταση μιας ολοκληρωμένης βάσης δεδομένων που θα ανταποκρίνεται σε όλες της απαιτήσεις των φορέων που ασχολούνται με την ελληνική </a:t>
            </a:r>
            <a:r>
              <a:rPr lang="el-GR" sz="1500" dirty="0" err="1"/>
              <a:t>ορνιθοπανίδα</a:t>
            </a:r>
            <a:r>
              <a:rPr lang="el-GR" sz="1500" dirty="0"/>
              <a:t>  </a:t>
            </a:r>
          </a:p>
        </p:txBody>
      </p:sp>
      <p:cxnSp>
        <p:nvCxnSpPr>
          <p:cNvPr id="75" name="Ευθεία γραμμή σύνδεσης 74" descr="Πρώτη διαχωριστική γραμμή στη διαφάνεια">
            <a:extLst>
              <a:ext uri="{FF2B5EF4-FFF2-40B4-BE49-F238E27FC236}">
                <a16:creationId xmlns:a16="http://schemas.microsoft.com/office/drawing/2014/main" id="{1D5BA55A-3253-4F3B-A32A-5A12ECE65A55}"/>
              </a:ext>
              <a:ext uri="{C183D7F6-B498-43B3-948B-1728B52AA6E4}">
                <adec:decorative xmlns:adec="http://schemas.microsoft.com/office/drawing/2017/decorative" val="1"/>
              </a:ext>
            </a:extLst>
          </p:cNvPr>
          <p:cNvCxnSpPr>
            <a:cxnSpLocks/>
          </p:cNvCxnSpPr>
          <p:nvPr/>
        </p:nvCxnSpPr>
        <p:spPr>
          <a:xfrm>
            <a:off x="2659047"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Θέση κειμένου 8">
            <a:extLst>
              <a:ext uri="{FF2B5EF4-FFF2-40B4-BE49-F238E27FC236}">
                <a16:creationId xmlns:a16="http://schemas.microsoft.com/office/drawing/2014/main" id="{A6E9F776-E542-4D93-851A-A3A10F6D2A7D}"/>
              </a:ext>
            </a:extLst>
          </p:cNvPr>
          <p:cNvSpPr>
            <a:spLocks noGrp="1"/>
          </p:cNvSpPr>
          <p:nvPr>
            <p:ph type="body" sz="quarter" idx="17"/>
          </p:nvPr>
        </p:nvSpPr>
        <p:spPr/>
        <p:txBody>
          <a:bodyPr rtlCol="0"/>
          <a:lstStyle/>
          <a:p>
            <a:pPr rtl="0"/>
            <a:r>
              <a:rPr lang="el-GR" dirty="0"/>
              <a:t>Σύγχρονες μέθοδοι καταγραφής </a:t>
            </a:r>
          </a:p>
        </p:txBody>
      </p:sp>
      <p:sp>
        <p:nvSpPr>
          <p:cNvPr id="4" name="Θέση κειμένου 3">
            <a:extLst>
              <a:ext uri="{FF2B5EF4-FFF2-40B4-BE49-F238E27FC236}">
                <a16:creationId xmlns:a16="http://schemas.microsoft.com/office/drawing/2014/main" id="{79CEA89E-0B03-4727-AB47-73EA4E2DF948}"/>
              </a:ext>
            </a:extLst>
          </p:cNvPr>
          <p:cNvSpPr>
            <a:spLocks noGrp="1"/>
          </p:cNvSpPr>
          <p:nvPr>
            <p:ph type="body" sz="quarter" idx="12"/>
          </p:nvPr>
        </p:nvSpPr>
        <p:spPr>
          <a:xfrm>
            <a:off x="2726075" y="4688112"/>
            <a:ext cx="2160588" cy="1737888"/>
          </a:xfrm>
        </p:spPr>
        <p:txBody>
          <a:bodyPr rtlCol="0"/>
          <a:lstStyle/>
          <a:p>
            <a:pPr rtl="0"/>
            <a:r>
              <a:rPr lang="el-GR" sz="1500" dirty="0"/>
              <a:t>Η καταγραφή και η παρατήρηση πλέον λαμβάνουν μια νέα μορφή πολύ πιο εύχρηστη και </a:t>
            </a:r>
            <a:r>
              <a:rPr lang="el-GR" sz="1500" dirty="0" err="1"/>
              <a:t>διαδραστική</a:t>
            </a:r>
            <a:endParaRPr lang="el-GR" sz="1500" dirty="0"/>
          </a:p>
        </p:txBody>
      </p:sp>
      <p:cxnSp>
        <p:nvCxnSpPr>
          <p:cNvPr id="77" name="Ευθεία γραμμή σύνδεσης 76" descr="Δεύτερη διαχωριστική γραμμή στη διαφάνεια">
            <a:extLst>
              <a:ext uri="{FF2B5EF4-FFF2-40B4-BE49-F238E27FC236}">
                <a16:creationId xmlns:a16="http://schemas.microsoft.com/office/drawing/2014/main" id="{50250EBA-885D-4E6F-B841-92A9B8FBBB6F}"/>
              </a:ext>
              <a:ext uri="{C183D7F6-B498-43B3-948B-1728B52AA6E4}">
                <adec:decorative xmlns:adec="http://schemas.microsoft.com/office/drawing/2017/decorative" val="1"/>
              </a:ext>
            </a:extLst>
          </p:cNvPr>
          <p:cNvCxnSpPr>
            <a:cxnSpLocks/>
          </p:cNvCxnSpPr>
          <p:nvPr/>
        </p:nvCxnSpPr>
        <p:spPr>
          <a:xfrm>
            <a:off x="4953541"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Θέση κειμένου 9">
            <a:extLst>
              <a:ext uri="{FF2B5EF4-FFF2-40B4-BE49-F238E27FC236}">
                <a16:creationId xmlns:a16="http://schemas.microsoft.com/office/drawing/2014/main" id="{CE222CAE-9234-4B0E-90FC-584C469313C6}"/>
              </a:ext>
            </a:extLst>
          </p:cNvPr>
          <p:cNvSpPr>
            <a:spLocks noGrp="1"/>
          </p:cNvSpPr>
          <p:nvPr>
            <p:ph type="body" sz="quarter" idx="18"/>
          </p:nvPr>
        </p:nvSpPr>
        <p:spPr/>
        <p:txBody>
          <a:bodyPr rtlCol="0"/>
          <a:lstStyle/>
          <a:p>
            <a:pPr rtl="0"/>
            <a:r>
              <a:rPr lang="el-GR" dirty="0"/>
              <a:t>Δημιουργία συνεργατικών εργαλείων</a:t>
            </a:r>
          </a:p>
        </p:txBody>
      </p:sp>
      <p:sp>
        <p:nvSpPr>
          <p:cNvPr id="5" name="Θέση κειμένου 4">
            <a:extLst>
              <a:ext uri="{FF2B5EF4-FFF2-40B4-BE49-F238E27FC236}">
                <a16:creationId xmlns:a16="http://schemas.microsoft.com/office/drawing/2014/main" id="{C4F969E5-6F82-4658-A735-72D16DDDD1D8}"/>
              </a:ext>
            </a:extLst>
          </p:cNvPr>
          <p:cNvSpPr>
            <a:spLocks noGrp="1"/>
          </p:cNvSpPr>
          <p:nvPr>
            <p:ph type="body" sz="quarter" idx="13"/>
          </p:nvPr>
        </p:nvSpPr>
        <p:spPr>
          <a:xfrm>
            <a:off x="5020543" y="4688112"/>
            <a:ext cx="2160588" cy="1833004"/>
          </a:xfrm>
        </p:spPr>
        <p:txBody>
          <a:bodyPr rtlCol="0"/>
          <a:lstStyle/>
          <a:p>
            <a:r>
              <a:rPr lang="el-GR" sz="1500" dirty="0"/>
              <a:t>Οι νέες δομές θα ενισχύσουν τη συνεργασία των ομάδων καθώς μέσω των προσφερόμενων εργαλείων οι διαδικασίες θα μειωθούν και οι στόχοι θα είναι πολύ πιο άμεσα επιτεύξιμοι  </a:t>
            </a:r>
          </a:p>
        </p:txBody>
      </p:sp>
      <p:cxnSp>
        <p:nvCxnSpPr>
          <p:cNvPr id="78" name="Ευθεία γραμμή σύνδεσης 77" descr="Τρίτη διαχωριστική γραμμή στη διαφάνεια">
            <a:extLst>
              <a:ext uri="{FF2B5EF4-FFF2-40B4-BE49-F238E27FC236}">
                <a16:creationId xmlns:a16="http://schemas.microsoft.com/office/drawing/2014/main" id="{29488879-6129-4D02-B173-36635DF61BC0}"/>
              </a:ext>
              <a:ext uri="{C183D7F6-B498-43B3-948B-1728B52AA6E4}">
                <adec:decorative xmlns:adec="http://schemas.microsoft.com/office/drawing/2017/decorative" val="1"/>
              </a:ext>
            </a:extLst>
          </p:cNvPr>
          <p:cNvCxnSpPr>
            <a:cxnSpLocks/>
          </p:cNvCxnSpPr>
          <p:nvPr/>
        </p:nvCxnSpPr>
        <p:spPr>
          <a:xfrm>
            <a:off x="7248035"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Θέση κειμένου 10">
            <a:extLst>
              <a:ext uri="{FF2B5EF4-FFF2-40B4-BE49-F238E27FC236}">
                <a16:creationId xmlns:a16="http://schemas.microsoft.com/office/drawing/2014/main" id="{ACD29343-5246-427C-BFCC-F61B25177CF4}"/>
              </a:ext>
            </a:extLst>
          </p:cNvPr>
          <p:cNvSpPr>
            <a:spLocks noGrp="1"/>
          </p:cNvSpPr>
          <p:nvPr>
            <p:ph type="body" sz="quarter" idx="19"/>
          </p:nvPr>
        </p:nvSpPr>
        <p:spPr/>
        <p:txBody>
          <a:bodyPr rtlCol="0"/>
          <a:lstStyle/>
          <a:p>
            <a:r>
              <a:rPr lang="el-GR" dirty="0"/>
              <a:t>Προσδιορισμός περιβαλλοντικών συνθηκών </a:t>
            </a:r>
          </a:p>
          <a:p>
            <a:pPr rtl="0"/>
            <a:endParaRPr lang="el-GR" dirty="0"/>
          </a:p>
        </p:txBody>
      </p:sp>
      <p:sp>
        <p:nvSpPr>
          <p:cNvPr id="6" name="Θέση κειμένου 5">
            <a:extLst>
              <a:ext uri="{FF2B5EF4-FFF2-40B4-BE49-F238E27FC236}">
                <a16:creationId xmlns:a16="http://schemas.microsoft.com/office/drawing/2014/main" id="{A163F1F1-E70E-4823-905B-45B18FCD35FA}"/>
              </a:ext>
            </a:extLst>
          </p:cNvPr>
          <p:cNvSpPr>
            <a:spLocks noGrp="1"/>
          </p:cNvSpPr>
          <p:nvPr>
            <p:ph type="body" sz="quarter" idx="14"/>
          </p:nvPr>
        </p:nvSpPr>
        <p:spPr>
          <a:xfrm>
            <a:off x="7315012" y="4683646"/>
            <a:ext cx="2160588" cy="2119543"/>
          </a:xfrm>
        </p:spPr>
        <p:txBody>
          <a:bodyPr rtlCol="0"/>
          <a:lstStyle/>
          <a:p>
            <a:r>
              <a:rPr lang="el-GR" sz="1500" dirty="0"/>
              <a:t>Λεπτομερής καταγραφή περιβαλλοντικών συνθηκών των ελληνικών βιοτόπων</a:t>
            </a:r>
            <a:r>
              <a:rPr lang="en-US" sz="1500" dirty="0"/>
              <a:t>,</a:t>
            </a:r>
            <a:r>
              <a:rPr lang="el-GR" sz="1500" dirty="0"/>
              <a:t> με στόχο την παρακολούθηση του μικροκλίματος των περιοχών αυτών και των επιπτώσεων </a:t>
            </a:r>
            <a:r>
              <a:rPr lang="el-GR" sz="1500"/>
              <a:t>που πιθανώς </a:t>
            </a:r>
            <a:r>
              <a:rPr lang="el-GR" sz="1500" dirty="0"/>
              <a:t>αυτές θα έχουν πάνω στους πληθυσμούς των πτηνών </a:t>
            </a:r>
          </a:p>
          <a:p>
            <a:pPr rtl="0"/>
            <a:endParaRPr lang="el-GR" dirty="0"/>
          </a:p>
        </p:txBody>
      </p:sp>
      <p:cxnSp>
        <p:nvCxnSpPr>
          <p:cNvPr id="79" name="Ευθεία γραμμή σύνδεσης 78" descr="Τέταρτη διαχωριστική γραμμή στη διαφάνεια">
            <a:extLst>
              <a:ext uri="{FF2B5EF4-FFF2-40B4-BE49-F238E27FC236}">
                <a16:creationId xmlns:a16="http://schemas.microsoft.com/office/drawing/2014/main" id="{9926A3E2-2234-409D-9838-30428E6377E4}"/>
              </a:ext>
              <a:ext uri="{C183D7F6-B498-43B3-948B-1728B52AA6E4}">
                <adec:decorative xmlns:adec="http://schemas.microsoft.com/office/drawing/2017/decorative" val="1"/>
              </a:ext>
            </a:extLst>
          </p:cNvPr>
          <p:cNvCxnSpPr>
            <a:cxnSpLocks/>
          </p:cNvCxnSpPr>
          <p:nvPr/>
        </p:nvCxnSpPr>
        <p:spPr>
          <a:xfrm>
            <a:off x="9542529" y="2052013"/>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Θέση κειμένου 11">
            <a:extLst>
              <a:ext uri="{FF2B5EF4-FFF2-40B4-BE49-F238E27FC236}">
                <a16:creationId xmlns:a16="http://schemas.microsoft.com/office/drawing/2014/main" id="{6248F5E2-762B-44E2-83B5-C078E3551BEA}"/>
              </a:ext>
            </a:extLst>
          </p:cNvPr>
          <p:cNvSpPr>
            <a:spLocks noGrp="1"/>
          </p:cNvSpPr>
          <p:nvPr>
            <p:ph type="body" sz="quarter" idx="20"/>
          </p:nvPr>
        </p:nvSpPr>
        <p:spPr/>
        <p:txBody>
          <a:bodyPr rtlCol="0"/>
          <a:lstStyle/>
          <a:p>
            <a:pPr rtl="0"/>
            <a:r>
              <a:rPr lang="el-GR" dirty="0"/>
              <a:t>Παρατήρηση νέων ειδών</a:t>
            </a:r>
          </a:p>
        </p:txBody>
      </p:sp>
      <p:sp>
        <p:nvSpPr>
          <p:cNvPr id="7" name="Θέση κειμένου 6">
            <a:extLst>
              <a:ext uri="{FF2B5EF4-FFF2-40B4-BE49-F238E27FC236}">
                <a16:creationId xmlns:a16="http://schemas.microsoft.com/office/drawing/2014/main" id="{A938F1A8-AEA6-473B-9AF3-DA6DF3A50827}"/>
              </a:ext>
            </a:extLst>
          </p:cNvPr>
          <p:cNvSpPr>
            <a:spLocks noGrp="1"/>
          </p:cNvSpPr>
          <p:nvPr>
            <p:ph type="body" sz="quarter" idx="15"/>
          </p:nvPr>
        </p:nvSpPr>
        <p:spPr>
          <a:xfrm>
            <a:off x="9609481" y="4688112"/>
            <a:ext cx="2160588" cy="2049572"/>
          </a:xfrm>
        </p:spPr>
        <p:txBody>
          <a:bodyPr rtlCol="0"/>
          <a:lstStyle/>
          <a:p>
            <a:pPr rtl="0"/>
            <a:r>
              <a:rPr lang="el-GR" sz="1500" dirty="0"/>
              <a:t>Η αύξηση των παρατηρητών θα αυξήσει τις πιθανότητες παρατήρησης νέων ειδών στην ελληνική επικράτεια. Επίσης θα υπάρξει βελτίωση των πορισμάτων λόγω αυξημένων και πιο λεπτομερών καταγραφών</a:t>
            </a:r>
          </a:p>
        </p:txBody>
      </p:sp>
      <p:sp>
        <p:nvSpPr>
          <p:cNvPr id="14" name="Θέση αριθμού διαφάνειας 13">
            <a:extLst>
              <a:ext uri="{FF2B5EF4-FFF2-40B4-BE49-F238E27FC236}">
                <a16:creationId xmlns:a16="http://schemas.microsoft.com/office/drawing/2014/main" id="{1F3A992A-1733-467C-90A0-CAD71F25BBF6}"/>
              </a:ext>
            </a:extLst>
          </p:cNvPr>
          <p:cNvSpPr>
            <a:spLocks noGrp="1"/>
          </p:cNvSpPr>
          <p:nvPr>
            <p:ph type="sldNum" sz="quarter" idx="11"/>
          </p:nvPr>
        </p:nvSpPr>
        <p:spPr>
          <a:xfrm>
            <a:off x="11687950" y="6371190"/>
            <a:ext cx="432000" cy="432000"/>
          </a:xfrm>
        </p:spPr>
        <p:txBody>
          <a:bodyPr/>
          <a:lstStyle/>
          <a:p>
            <a:pPr rtl="0"/>
            <a:fld id="{19B51A1E-902D-48AF-9020-955120F399B6}" type="slidenum">
              <a:rPr lang="el-GR" smtClean="0"/>
              <a:pPr rtl="0"/>
              <a:t>5</a:t>
            </a:fld>
            <a:endParaRPr lang="el-GR" dirty="0"/>
          </a:p>
        </p:txBody>
      </p:sp>
      <p:pic>
        <p:nvPicPr>
          <p:cNvPr id="28" name="Θέση εικόνας 27">
            <a:extLst>
              <a:ext uri="{FF2B5EF4-FFF2-40B4-BE49-F238E27FC236}">
                <a16:creationId xmlns:a16="http://schemas.microsoft.com/office/drawing/2014/main" id="{4108280D-2792-41D9-9B72-3C950E33507C}"/>
              </a:ext>
            </a:extLst>
          </p:cNvPr>
          <p:cNvPicPr>
            <a:picLocks noGrp="1" noChangeAspect="1"/>
          </p:cNvPicPr>
          <p:nvPr>
            <p:ph type="pic" sz="quarter" idx="27"/>
          </p:nvPr>
        </p:nvPicPr>
        <p:blipFill>
          <a:blip r:embed="rId3"/>
          <a:srcRect/>
          <a:stretch>
            <a:fillRect/>
          </a:stretch>
        </p:blipFill>
        <p:spPr>
          <a:xfrm>
            <a:off x="971216" y="2358091"/>
            <a:ext cx="1081168" cy="1181417"/>
          </a:xfrm>
        </p:spPr>
      </p:pic>
      <p:pic>
        <p:nvPicPr>
          <p:cNvPr id="45" name="Θέση εικόνας 44">
            <a:extLst>
              <a:ext uri="{FF2B5EF4-FFF2-40B4-BE49-F238E27FC236}">
                <a16:creationId xmlns:a16="http://schemas.microsoft.com/office/drawing/2014/main" id="{25AD11BC-EE00-4099-AB26-DBC993ABBC55}"/>
              </a:ext>
            </a:extLst>
          </p:cNvPr>
          <p:cNvPicPr>
            <a:picLocks noGrp="1"/>
          </p:cNvPicPr>
          <p:nvPr>
            <p:ph type="pic" sz="quarter" idx="31"/>
          </p:nvPr>
        </p:nvPicPr>
        <p:blipFill>
          <a:blip r:embed="rId4"/>
          <a:srcRect l="24405" r="24405"/>
          <a:stretch/>
        </p:blipFill>
        <p:spPr>
          <a:xfrm>
            <a:off x="10262615" y="2466182"/>
            <a:ext cx="854075" cy="854075"/>
          </a:xfrm>
          <a:prstGeom prst="rect">
            <a:avLst/>
          </a:prstGeom>
        </p:spPr>
      </p:pic>
      <p:pic>
        <p:nvPicPr>
          <p:cNvPr id="53" name="Θέση εικόνας 52" descr="Εικόνα που περιέχει δωμάτιο&#10;&#10;Η περιγραφή δημιουργήθηκε αυτόματα">
            <a:extLst>
              <a:ext uri="{FF2B5EF4-FFF2-40B4-BE49-F238E27FC236}">
                <a16:creationId xmlns:a16="http://schemas.microsoft.com/office/drawing/2014/main" id="{180AF2B4-77E3-48A9-922D-7B0AAFCA9BD6}"/>
              </a:ext>
            </a:extLst>
          </p:cNvPr>
          <p:cNvPicPr>
            <a:picLocks noGrp="1" noChangeAspect="1"/>
          </p:cNvPicPr>
          <p:nvPr>
            <p:ph type="pic" sz="quarter" idx="29"/>
          </p:nvPr>
        </p:nvPicPr>
        <p:blipFill>
          <a:blip r:embed="rId5"/>
          <a:srcRect l="2441" r="2441"/>
          <a:stretch>
            <a:fillRect/>
          </a:stretch>
        </p:blipFill>
        <p:spPr>
          <a:xfrm>
            <a:off x="5673169" y="2354854"/>
            <a:ext cx="965403" cy="965403"/>
          </a:xfrm>
        </p:spPr>
      </p:pic>
      <p:pic>
        <p:nvPicPr>
          <p:cNvPr id="61" name="Θέση εικόνας 160" descr="Θερμόμετρο">
            <a:extLst>
              <a:ext uri="{FF2B5EF4-FFF2-40B4-BE49-F238E27FC236}">
                <a16:creationId xmlns:a16="http://schemas.microsoft.com/office/drawing/2014/main" id="{0BBCAACF-01AF-4B5A-8D86-F67F8BC92E53}"/>
              </a:ext>
            </a:extLst>
          </p:cNvPr>
          <p:cNvPicPr>
            <a:picLocks noGrp="1" noChangeAspect="1"/>
          </p:cNvPicPr>
          <p:nvPr>
            <p:ph type="pic" sz="quarter" idx="30"/>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967663" y="2357438"/>
            <a:ext cx="854075" cy="854075"/>
          </a:xfrm>
        </p:spPr>
      </p:pic>
      <p:pic>
        <p:nvPicPr>
          <p:cNvPr id="58" name="Θέση εικόνας 57" descr="Εικόνα που περιέχει στιγμιότυπο οθόνης&#10;&#10;Η περιγραφή δημιουργήθηκε αυτόματα">
            <a:extLst>
              <a:ext uri="{FF2B5EF4-FFF2-40B4-BE49-F238E27FC236}">
                <a16:creationId xmlns:a16="http://schemas.microsoft.com/office/drawing/2014/main" id="{18B76086-9C80-4C39-84A7-8B3A5717B8FD}"/>
              </a:ext>
            </a:extLst>
          </p:cNvPr>
          <p:cNvPicPr>
            <a:picLocks noGrp="1" noChangeAspect="1"/>
          </p:cNvPicPr>
          <p:nvPr>
            <p:ph type="pic" sz="quarter" idx="28"/>
          </p:nvPr>
        </p:nvPicPr>
        <p:blipFill>
          <a:blip r:embed="rId8"/>
          <a:srcRect t="1042" b="1042"/>
          <a:stretch>
            <a:fillRect/>
          </a:stretch>
        </p:blipFill>
        <p:spPr>
          <a:xfrm>
            <a:off x="3009903" y="2102287"/>
            <a:ext cx="1590665" cy="1462358"/>
          </a:xfrm>
        </p:spPr>
      </p:pic>
    </p:spTree>
    <p:extLst>
      <p:ext uri="{BB962C8B-B14F-4D97-AF65-F5344CB8AC3E}">
        <p14:creationId xmlns:p14="http://schemas.microsoft.com/office/powerpoint/2010/main" val="373768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1000"/>
                                        <p:tgtEl>
                                          <p:spTgt spid="9">
                                            <p:txEl>
                                              <p:pRg st="0" end="0"/>
                                            </p:txEl>
                                          </p:spTgt>
                                        </p:tgtEl>
                                      </p:cBhvr>
                                    </p:animEffect>
                                    <p:anim calcmode="lin" valueType="num">
                                      <p:cBhvr>
                                        <p:cTn id="3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1000"/>
                                        <p:tgtEl>
                                          <p:spTgt spid="4">
                                            <p:txEl>
                                              <p:pRg st="0" end="0"/>
                                            </p:txEl>
                                          </p:spTgt>
                                        </p:tgtEl>
                                      </p:cBhvr>
                                    </p:animEffect>
                                    <p:anim calcmode="lin" valueType="num">
                                      <p:cBhvr>
                                        <p:cTn id="3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1000"/>
                                        <p:tgtEl>
                                          <p:spTgt spid="53"/>
                                        </p:tgtEl>
                                      </p:cBhvr>
                                    </p:animEffect>
                                    <p:anim calcmode="lin" valueType="num">
                                      <p:cBhvr>
                                        <p:cTn id="42" dur="1000" fill="hold"/>
                                        <p:tgtEl>
                                          <p:spTgt spid="53"/>
                                        </p:tgtEl>
                                        <p:attrNameLst>
                                          <p:attrName>ppt_x</p:attrName>
                                        </p:attrNameLst>
                                      </p:cBhvr>
                                      <p:tavLst>
                                        <p:tav tm="0">
                                          <p:val>
                                            <p:strVal val="#ppt_x"/>
                                          </p:val>
                                        </p:tav>
                                        <p:tav tm="100000">
                                          <p:val>
                                            <p:strVal val="#ppt_x"/>
                                          </p:val>
                                        </p:tav>
                                      </p:tavLst>
                                    </p:anim>
                                    <p:anim calcmode="lin" valueType="num">
                                      <p:cBhvr>
                                        <p:cTn id="43" dur="1000" fill="hold"/>
                                        <p:tgtEl>
                                          <p:spTgt spid="5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xEl>
                                              <p:pRg st="0" end="0"/>
                                            </p:txEl>
                                          </p:spTgt>
                                        </p:tgtEl>
                                        <p:attrNameLst>
                                          <p:attrName>style.visibility</p:attrName>
                                        </p:attrNameLst>
                                      </p:cBhvr>
                                      <p:to>
                                        <p:strVal val="visible"/>
                                      </p:to>
                                    </p:set>
                                    <p:animEffect transition="in" filter="fade">
                                      <p:cBhvr>
                                        <p:cTn id="46" dur="1000"/>
                                        <p:tgtEl>
                                          <p:spTgt spid="10">
                                            <p:txEl>
                                              <p:pRg st="0" end="0"/>
                                            </p:txEl>
                                          </p:spTgt>
                                        </p:tgtEl>
                                      </p:cBhvr>
                                    </p:animEffect>
                                    <p:anim calcmode="lin" valueType="num">
                                      <p:cBhvr>
                                        <p:cTn id="4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1000"/>
                                        <p:tgtEl>
                                          <p:spTgt spid="5">
                                            <p:txEl>
                                              <p:pRg st="0" end="0"/>
                                            </p:txEl>
                                          </p:spTgt>
                                        </p:tgtEl>
                                      </p:cBhvr>
                                    </p:animEffect>
                                    <p:anim calcmode="lin" valueType="num">
                                      <p:cBhvr>
                                        <p:cTn id="5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1000"/>
                                        <p:tgtEl>
                                          <p:spTgt spid="61"/>
                                        </p:tgtEl>
                                      </p:cBhvr>
                                    </p:animEffect>
                                    <p:anim calcmode="lin" valueType="num">
                                      <p:cBhvr>
                                        <p:cTn id="59" dur="1000" fill="hold"/>
                                        <p:tgtEl>
                                          <p:spTgt spid="61"/>
                                        </p:tgtEl>
                                        <p:attrNameLst>
                                          <p:attrName>ppt_x</p:attrName>
                                        </p:attrNameLst>
                                      </p:cBhvr>
                                      <p:tavLst>
                                        <p:tav tm="0">
                                          <p:val>
                                            <p:strVal val="#ppt_x"/>
                                          </p:val>
                                        </p:tav>
                                        <p:tav tm="100000">
                                          <p:val>
                                            <p:strVal val="#ppt_x"/>
                                          </p:val>
                                        </p:tav>
                                      </p:tavLst>
                                    </p:anim>
                                    <p:anim calcmode="lin" valueType="num">
                                      <p:cBhvr>
                                        <p:cTn id="60" dur="1000" fill="hold"/>
                                        <p:tgtEl>
                                          <p:spTgt spid="6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
                                            <p:txEl>
                                              <p:pRg st="0" end="0"/>
                                            </p:txEl>
                                          </p:spTgt>
                                        </p:tgtEl>
                                        <p:attrNameLst>
                                          <p:attrName>style.visibility</p:attrName>
                                        </p:attrNameLst>
                                      </p:cBhvr>
                                      <p:to>
                                        <p:strVal val="visible"/>
                                      </p:to>
                                    </p:set>
                                    <p:animEffect transition="in" filter="fade">
                                      <p:cBhvr>
                                        <p:cTn id="63" dur="1000"/>
                                        <p:tgtEl>
                                          <p:spTgt spid="11">
                                            <p:txEl>
                                              <p:pRg st="0" end="0"/>
                                            </p:txEl>
                                          </p:spTgt>
                                        </p:tgtEl>
                                      </p:cBhvr>
                                    </p:animEffect>
                                    <p:anim calcmode="lin" valueType="num">
                                      <p:cBhvr>
                                        <p:cTn id="6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
                                            <p:txEl>
                                              <p:pRg st="0" end="0"/>
                                            </p:txEl>
                                          </p:spTgt>
                                        </p:tgtEl>
                                        <p:attrNameLst>
                                          <p:attrName>style.visibility</p:attrName>
                                        </p:attrNameLst>
                                      </p:cBhvr>
                                      <p:to>
                                        <p:strVal val="visible"/>
                                      </p:to>
                                    </p:set>
                                    <p:animEffect transition="in" filter="fade">
                                      <p:cBhvr>
                                        <p:cTn id="68" dur="1000"/>
                                        <p:tgtEl>
                                          <p:spTgt spid="6">
                                            <p:txEl>
                                              <p:pRg st="0" end="0"/>
                                            </p:txEl>
                                          </p:spTgt>
                                        </p:tgtEl>
                                      </p:cBhvr>
                                    </p:animEffect>
                                    <p:anim calcmode="lin" valueType="num">
                                      <p:cBhvr>
                                        <p:cTn id="6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1000"/>
                                        <p:tgtEl>
                                          <p:spTgt spid="45"/>
                                        </p:tgtEl>
                                      </p:cBhvr>
                                    </p:animEffect>
                                    <p:anim calcmode="lin" valueType="num">
                                      <p:cBhvr>
                                        <p:cTn id="76" dur="1000" fill="hold"/>
                                        <p:tgtEl>
                                          <p:spTgt spid="45"/>
                                        </p:tgtEl>
                                        <p:attrNameLst>
                                          <p:attrName>ppt_x</p:attrName>
                                        </p:attrNameLst>
                                      </p:cBhvr>
                                      <p:tavLst>
                                        <p:tav tm="0">
                                          <p:val>
                                            <p:strVal val="#ppt_x"/>
                                          </p:val>
                                        </p:tav>
                                        <p:tav tm="100000">
                                          <p:val>
                                            <p:strVal val="#ppt_x"/>
                                          </p:val>
                                        </p:tav>
                                      </p:tavLst>
                                    </p:anim>
                                    <p:anim calcmode="lin" valueType="num">
                                      <p:cBhvr>
                                        <p:cTn id="77" dur="1000" fill="hold"/>
                                        <p:tgtEl>
                                          <p:spTgt spid="4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
                                            <p:txEl>
                                              <p:pRg st="0" end="0"/>
                                            </p:txEl>
                                          </p:spTgt>
                                        </p:tgtEl>
                                        <p:attrNameLst>
                                          <p:attrName>style.visibility</p:attrName>
                                        </p:attrNameLst>
                                      </p:cBhvr>
                                      <p:to>
                                        <p:strVal val="visible"/>
                                      </p:to>
                                    </p:set>
                                    <p:animEffect transition="in" filter="fade">
                                      <p:cBhvr>
                                        <p:cTn id="80" dur="1000"/>
                                        <p:tgtEl>
                                          <p:spTgt spid="12">
                                            <p:txEl>
                                              <p:pRg st="0" end="0"/>
                                            </p:txEl>
                                          </p:spTgt>
                                        </p:tgtEl>
                                      </p:cBhvr>
                                    </p:animEffect>
                                    <p:anim calcmode="lin" valueType="num">
                                      <p:cBhvr>
                                        <p:cTn id="81"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82"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Effect transition="in" filter="fade">
                                      <p:cBhvr>
                                        <p:cTn id="85" dur="1000"/>
                                        <p:tgtEl>
                                          <p:spTgt spid="7">
                                            <p:txEl>
                                              <p:pRg st="0" end="0"/>
                                            </p:txEl>
                                          </p:spTgt>
                                        </p:tgtEl>
                                      </p:cBhvr>
                                    </p:animEffect>
                                    <p:anim calcmode="lin" valueType="num">
                                      <p:cBhvr>
                                        <p:cTn id="8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3" grpId="0" build="p"/>
      <p:bldP spid="9" grpId="0" build="p"/>
      <p:bldP spid="4" grpId="0" build="p"/>
      <p:bldP spid="10" grpId="0" build="p"/>
      <p:bldP spid="5" grpId="0" build="p"/>
      <p:bldP spid="11" grpId="0" build="p"/>
      <p:bldP spid="6" grpId="0" build="p"/>
      <p:bldP spid="12"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Εικόνα 16" descr="Εικόνα που περιέχει υπαίθριος, ζώο, πουλί, ουρανός&#10;&#10;Η περιγραφή δημιουργήθηκε αυτόματα">
            <a:extLst>
              <a:ext uri="{FF2B5EF4-FFF2-40B4-BE49-F238E27FC236}">
                <a16:creationId xmlns:a16="http://schemas.microsoft.com/office/drawing/2014/main" id="{B100F700-3901-4D7A-92CD-285166190F33}"/>
              </a:ext>
            </a:extLst>
          </p:cNvPr>
          <p:cNvPicPr>
            <a:picLocks noChangeAspect="1"/>
          </p:cNvPicPr>
          <p:nvPr/>
        </p:nvPicPr>
        <p:blipFill>
          <a:blip r:embed="rId3"/>
          <a:stretch>
            <a:fillRect/>
          </a:stretch>
        </p:blipFill>
        <p:spPr>
          <a:xfrm>
            <a:off x="5992037" y="-637"/>
            <a:ext cx="6230219" cy="4572638"/>
          </a:xfrm>
          <a:prstGeom prst="rect">
            <a:avLst/>
          </a:prstGeom>
        </p:spPr>
      </p:pic>
      <p:sp>
        <p:nvSpPr>
          <p:cNvPr id="6" name="Τίτλος 5">
            <a:extLst>
              <a:ext uri="{FF2B5EF4-FFF2-40B4-BE49-F238E27FC236}">
                <a16:creationId xmlns:a16="http://schemas.microsoft.com/office/drawing/2014/main" id="{2E3EA56B-BEB0-4656-A20B-D15F03B7ACA1}"/>
              </a:ext>
            </a:extLst>
          </p:cNvPr>
          <p:cNvSpPr>
            <a:spLocks noGrp="1"/>
          </p:cNvSpPr>
          <p:nvPr>
            <p:ph type="ctrTitle"/>
          </p:nvPr>
        </p:nvSpPr>
        <p:spPr>
          <a:xfrm>
            <a:off x="6006902" y="-638"/>
            <a:ext cx="6215999" cy="4571999"/>
          </a:xfrm>
        </p:spPr>
        <p:txBody>
          <a:bodyPr rtlCol="0"/>
          <a:lstStyle/>
          <a:p>
            <a:pPr rtl="0"/>
            <a:r>
              <a:rPr lang="el-GR" dirty="0"/>
              <a:t>Παρουσίαση δομής της  </a:t>
            </a:r>
          </a:p>
        </p:txBody>
      </p:sp>
      <p:sp>
        <p:nvSpPr>
          <p:cNvPr id="7" name="Υπότιτλος 6">
            <a:extLst>
              <a:ext uri="{FF2B5EF4-FFF2-40B4-BE49-F238E27FC236}">
                <a16:creationId xmlns:a16="http://schemas.microsoft.com/office/drawing/2014/main" id="{DA0FE6D5-D475-4CBB-A6C2-E3D991A36891}"/>
              </a:ext>
            </a:extLst>
          </p:cNvPr>
          <p:cNvSpPr>
            <a:spLocks noGrp="1"/>
          </p:cNvSpPr>
          <p:nvPr>
            <p:ph type="subTitle" idx="1"/>
          </p:nvPr>
        </p:nvSpPr>
        <p:spPr>
          <a:xfrm>
            <a:off x="6023583" y="4572001"/>
            <a:ext cx="6230219" cy="2285999"/>
          </a:xfrm>
        </p:spPr>
        <p:txBody>
          <a:bodyPr rtlCol="0"/>
          <a:lstStyle/>
          <a:p>
            <a:r>
              <a:rPr lang="en-US" sz="4000" spc="-1" dirty="0">
                <a:solidFill>
                  <a:srgbClr val="9ECF6C"/>
                </a:solidFill>
                <a:latin typeface="Berlin Sans FB"/>
              </a:rPr>
              <a:t>Birdwatching Database</a:t>
            </a:r>
            <a:endParaRPr lang="el-GR" sz="4000" dirty="0"/>
          </a:p>
        </p:txBody>
      </p:sp>
      <p:grpSp>
        <p:nvGrpSpPr>
          <p:cNvPr id="60" name="Ομάδα 59" title="γεωμετρικό σχήμα">
            <a:extLst>
              <a:ext uri="{FF2B5EF4-FFF2-40B4-BE49-F238E27FC236}">
                <a16:creationId xmlns:a16="http://schemas.microsoft.com/office/drawing/2014/main" id="{502D7333-D43E-4F9D-B14F-59FA693F743A}"/>
              </a:ext>
            </a:extLst>
          </p:cNvPr>
          <p:cNvGrpSpPr/>
          <p:nvPr/>
        </p:nvGrpSpPr>
        <p:grpSpPr>
          <a:xfrm>
            <a:off x="9100642" y="-398199"/>
            <a:ext cx="3081180" cy="3011457"/>
            <a:chOff x="8203224" y="-109"/>
            <a:chExt cx="3081180" cy="3011457"/>
          </a:xfrm>
        </p:grpSpPr>
        <p:sp>
          <p:nvSpPr>
            <p:cNvPr id="50" name="Ελεύθερη σχεδίαση: Σχήμα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1" name="Ελεύθερη σχεδίαση: Σχήμα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2" name="Ελεύθερη σχεδίαση: Σχήμα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3" name="Ελεύθερη σχεδίαση: Σχήμα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4" name="Ελεύθερη σχεδίαση: Σχήμα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sp>
          <p:nvSpPr>
            <p:cNvPr id="55" name="Ελεύθερη σχεδίαση: Σχήμα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dirty="0"/>
            </a:p>
          </p:txBody>
        </p:sp>
      </p:grpSp>
      <p:sp>
        <p:nvSpPr>
          <p:cNvPr id="2" name="Θέση αριθμού διαφάνειας 1">
            <a:extLst>
              <a:ext uri="{FF2B5EF4-FFF2-40B4-BE49-F238E27FC236}">
                <a16:creationId xmlns:a16="http://schemas.microsoft.com/office/drawing/2014/main" id="{B782B4A6-F38A-413C-8B38-F5D0F576E059}"/>
              </a:ext>
            </a:extLst>
          </p:cNvPr>
          <p:cNvSpPr>
            <a:spLocks noGrp="1"/>
          </p:cNvSpPr>
          <p:nvPr>
            <p:ph type="sldNum" sz="quarter" idx="14"/>
          </p:nvPr>
        </p:nvSpPr>
        <p:spPr/>
        <p:txBody>
          <a:bodyPr/>
          <a:lstStyle/>
          <a:p>
            <a:pPr rtl="0"/>
            <a:fld id="{19B51A1E-902D-48AF-9020-955120F399B6}" type="slidenum">
              <a:rPr lang="el-GR" smtClean="0"/>
              <a:pPr rtl="0"/>
              <a:t>6</a:t>
            </a:fld>
            <a:endParaRPr lang="el-GR" dirty="0"/>
          </a:p>
        </p:txBody>
      </p:sp>
      <p:pic>
        <p:nvPicPr>
          <p:cNvPr id="21" name="Θέση εικόνας 20" descr="Εικόνα που περιέχει υπαίθριος, ουρανός, χλόη, φύση&#10;&#10;Η περιγραφή δημιουργήθηκε αυτόματα">
            <a:extLst>
              <a:ext uri="{FF2B5EF4-FFF2-40B4-BE49-F238E27FC236}">
                <a16:creationId xmlns:a16="http://schemas.microsoft.com/office/drawing/2014/main" id="{E16A835C-A021-4EDC-A4EC-399E93AAAF20}"/>
              </a:ext>
            </a:extLst>
          </p:cNvPr>
          <p:cNvPicPr>
            <a:picLocks noGrp="1" noChangeAspect="1"/>
          </p:cNvPicPr>
          <p:nvPr>
            <p:ph type="pic" sz="quarter" idx="12"/>
          </p:nvPr>
        </p:nvPicPr>
        <p:blipFill>
          <a:blip r:embed="rId4"/>
          <a:srcRect l="20032" r="20032"/>
          <a:stretch>
            <a:fillRect/>
          </a:stretch>
        </p:blipFill>
        <p:spPr>
          <a:xfrm>
            <a:off x="-1738" y="-638"/>
            <a:ext cx="6009285" cy="6858635"/>
          </a:xfrm>
        </p:spPr>
      </p:pic>
    </p:spTree>
    <p:extLst>
      <p:ext uri="{BB962C8B-B14F-4D97-AF65-F5344CB8AC3E}">
        <p14:creationId xmlns:p14="http://schemas.microsoft.com/office/powerpoint/2010/main" val="2037263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00"/>
                                        <p:tgtEl>
                                          <p:spTgt spid="60"/>
                                        </p:tgtEl>
                                      </p:cBhvr>
                                    </p:animEffect>
                                    <p:anim calcmode="lin" valueType="num">
                                      <p:cBhvr>
                                        <p:cTn id="11" dur="1000" fill="hold"/>
                                        <p:tgtEl>
                                          <p:spTgt spid="60"/>
                                        </p:tgtEl>
                                        <p:attrNameLst>
                                          <p:attrName>ppt_x</p:attrName>
                                        </p:attrNameLst>
                                      </p:cBhvr>
                                      <p:tavLst>
                                        <p:tav tm="0">
                                          <p:val>
                                            <p:strVal val="#ppt_x"/>
                                          </p:val>
                                        </p:tav>
                                        <p:tav tm="100000">
                                          <p:val>
                                            <p:strVal val="#ppt_x"/>
                                          </p:val>
                                        </p:tav>
                                      </p:tavLst>
                                    </p:anim>
                                    <p:anim calcmode="lin" valueType="num">
                                      <p:cBhvr>
                                        <p:cTn id="12" dur="1000" fill="hold"/>
                                        <p:tgtEl>
                                          <p:spTgt spid="60"/>
                                        </p:tgtEl>
                                        <p:attrNameLst>
                                          <p:attrName>ppt_y</p:attrName>
                                        </p:attrNameLst>
                                      </p:cBhvr>
                                      <p:tavLst>
                                        <p:tav tm="0">
                                          <p:val>
                                            <p:strVal val="#ppt_y+.1"/>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bg/>
                                          </p:spTgt>
                                        </p:tgtEl>
                                        <p:attrNameLst>
                                          <p:attrName>style.visibility</p:attrName>
                                        </p:attrNameLst>
                                      </p:cBhvr>
                                      <p:to>
                                        <p:strVal val="visible"/>
                                      </p:to>
                                    </p:set>
                                    <p:anim calcmode="lin" valueType="num">
                                      <p:cBhvr additive="base">
                                        <p:cTn id="19" dur="500" fill="hold"/>
                                        <p:tgtEl>
                                          <p:spTgt spid="7">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7">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D39CF7C0-2FC1-4745-A84D-DB313FA9CB35}"/>
              </a:ext>
            </a:extLst>
          </p:cNvPr>
          <p:cNvSpPr>
            <a:spLocks noGrp="1"/>
          </p:cNvSpPr>
          <p:nvPr>
            <p:ph type="ctrTitle"/>
          </p:nvPr>
        </p:nvSpPr>
        <p:spPr>
          <a:xfrm>
            <a:off x="432000" y="148365"/>
            <a:ext cx="5628286" cy="800192"/>
          </a:xfrm>
        </p:spPr>
        <p:txBody>
          <a:bodyPr/>
          <a:lstStyle/>
          <a:p>
            <a:pPr algn="ctr"/>
            <a:r>
              <a:rPr lang="el-GR" sz="2800" dirty="0"/>
              <a:t>Κατηγορία Χρήστη: Διαχειριστής</a:t>
            </a:r>
          </a:p>
        </p:txBody>
      </p:sp>
      <p:sp>
        <p:nvSpPr>
          <p:cNvPr id="4" name="Υπότιτλος 3">
            <a:extLst>
              <a:ext uri="{FF2B5EF4-FFF2-40B4-BE49-F238E27FC236}">
                <a16:creationId xmlns:a16="http://schemas.microsoft.com/office/drawing/2014/main" id="{DC165725-39B5-4A47-96A4-77A08ECC0D92}"/>
              </a:ext>
            </a:extLst>
          </p:cNvPr>
          <p:cNvSpPr>
            <a:spLocks noGrp="1"/>
          </p:cNvSpPr>
          <p:nvPr>
            <p:ph type="subTitle" idx="1"/>
          </p:nvPr>
        </p:nvSpPr>
        <p:spPr>
          <a:xfrm>
            <a:off x="6060286" y="142181"/>
            <a:ext cx="5400370" cy="6445009"/>
          </a:xfrm>
        </p:spPr>
        <p:txBody>
          <a:bodyPr/>
          <a:lstStyle/>
          <a:p>
            <a:pPr algn="ctr"/>
            <a:r>
              <a:rPr lang="el-GR" sz="2400" b="1" u="sng" dirty="0"/>
              <a:t>Δικαιώματα διαχειριστή</a:t>
            </a:r>
          </a:p>
          <a:p>
            <a:pPr algn="ctr"/>
            <a:endParaRPr lang="el-GR" sz="2400" b="1" u="sng" dirty="0"/>
          </a:p>
          <a:p>
            <a:pPr marL="285750" indent="-285750" algn="l">
              <a:buFont typeface="Arial" panose="020B0604020202020204" pitchFamily="34" charset="0"/>
              <a:buChar char="•"/>
            </a:pPr>
            <a:r>
              <a:rPr lang="el-GR" sz="1800" dirty="0"/>
              <a:t>Καταχώρηση όλων των ειδών καθώς και όλων των χαρακτηριστικών αυτών</a:t>
            </a:r>
            <a:endParaRPr lang="en-US" sz="1800" dirty="0"/>
          </a:p>
          <a:p>
            <a:pPr marL="285750" indent="-285750" algn="l">
              <a:buFont typeface="Arial" panose="020B0604020202020204" pitchFamily="34" charset="0"/>
              <a:buChar char="•"/>
            </a:pPr>
            <a:r>
              <a:rPr lang="el-GR" sz="1800" dirty="0"/>
              <a:t>Πρόσβαση σε όλο το πλήθος των δεδομένων της βάσης </a:t>
            </a:r>
          </a:p>
          <a:p>
            <a:pPr marL="285750" indent="-285750" algn="l">
              <a:buFont typeface="Arial" panose="020B0604020202020204" pitchFamily="34" charset="0"/>
              <a:buChar char="•"/>
            </a:pPr>
            <a:r>
              <a:rPr lang="el-GR" sz="1800" dirty="0"/>
              <a:t>Καταχώρηση εθελοντικών προγραμμάτων </a:t>
            </a:r>
          </a:p>
          <a:p>
            <a:pPr marL="285750" indent="-285750" algn="l">
              <a:buFont typeface="Arial" panose="020B0604020202020204" pitchFamily="34" charset="0"/>
              <a:buChar char="•"/>
            </a:pPr>
            <a:r>
              <a:rPr lang="el-GR" sz="1800" dirty="0"/>
              <a:t>Ανάθεση εθελοντικών προγραμμάτων σε εθελοντές μετά από σχετική συνεννόηση με αυτούς</a:t>
            </a:r>
          </a:p>
          <a:p>
            <a:pPr marL="285750" indent="-285750" algn="l">
              <a:buFont typeface="Arial" panose="020B0604020202020204" pitchFamily="34" charset="0"/>
              <a:buChar char="•"/>
            </a:pPr>
            <a:r>
              <a:rPr lang="el-GR" sz="1800" dirty="0"/>
              <a:t>Επικύρωση των «σε αναμονή» εγγραφών που έχουν υποβληθεί από τους εθελοντές</a:t>
            </a:r>
            <a:endParaRPr lang="en-US" sz="1800" dirty="0"/>
          </a:p>
          <a:p>
            <a:pPr marL="285750" indent="-285750" algn="l">
              <a:buFont typeface="Arial" panose="020B0604020202020204" pitchFamily="34" charset="0"/>
              <a:buChar char="•"/>
            </a:pPr>
            <a:r>
              <a:rPr lang="el-GR" sz="1800" dirty="0"/>
              <a:t>Εξαγωγή στατιστικών σχετικά με τα είδη των πουλιών και τους βιοτόπους που αυτά κατοικούν</a:t>
            </a:r>
          </a:p>
          <a:p>
            <a:pPr marL="285750" indent="-285750" algn="l">
              <a:buFont typeface="Arial" panose="020B0604020202020204" pitchFamily="34" charset="0"/>
              <a:buChar char="•"/>
            </a:pPr>
            <a:r>
              <a:rPr lang="el-GR" sz="1800" dirty="0"/>
              <a:t>Δυνατότητα «οριστικής» δημιουργίας, διαγραφής, ανανέωσης τόσο των εγγραφών της ΒΔ, όσο και καινούργιων πινάκων σε μελλοντικές επεκτάσεις, συντηρήσεις ή βελτιώσεις της ΒΔ</a:t>
            </a:r>
          </a:p>
          <a:p>
            <a:pPr marL="285750" indent="-285750" algn="ctr">
              <a:buFont typeface="Arial" panose="020B0604020202020204" pitchFamily="34" charset="0"/>
              <a:buChar char="•"/>
            </a:pPr>
            <a:endParaRPr lang="el-GR" sz="1800" dirty="0"/>
          </a:p>
          <a:p>
            <a:pPr marL="285750" indent="-285750" algn="ctr">
              <a:buFont typeface="Arial" panose="020B0604020202020204" pitchFamily="34" charset="0"/>
              <a:buChar char="•"/>
            </a:pPr>
            <a:endParaRPr lang="el-GR" sz="1800" dirty="0"/>
          </a:p>
        </p:txBody>
      </p:sp>
      <p:sp>
        <p:nvSpPr>
          <p:cNvPr id="5" name="Θέση αριθμού διαφάνειας 4">
            <a:extLst>
              <a:ext uri="{FF2B5EF4-FFF2-40B4-BE49-F238E27FC236}">
                <a16:creationId xmlns:a16="http://schemas.microsoft.com/office/drawing/2014/main" id="{93240EEB-C441-49AE-B196-BC1F4E4FE7B9}"/>
              </a:ext>
            </a:extLst>
          </p:cNvPr>
          <p:cNvSpPr>
            <a:spLocks noGrp="1"/>
          </p:cNvSpPr>
          <p:nvPr>
            <p:ph type="sldNum" sz="quarter" idx="14"/>
          </p:nvPr>
        </p:nvSpPr>
        <p:spPr/>
        <p:txBody>
          <a:bodyPr/>
          <a:lstStyle/>
          <a:p>
            <a:pPr rtl="0"/>
            <a:fld id="{19B51A1E-902D-48AF-9020-955120F399B6}" type="slidenum">
              <a:rPr lang="el-GR" smtClean="0"/>
              <a:pPr rtl="0"/>
              <a:t>7</a:t>
            </a:fld>
            <a:endParaRPr lang="el-GR" dirty="0"/>
          </a:p>
        </p:txBody>
      </p:sp>
      <p:grpSp>
        <p:nvGrpSpPr>
          <p:cNvPr id="11" name="Ομάδα 10">
            <a:extLst>
              <a:ext uri="{FF2B5EF4-FFF2-40B4-BE49-F238E27FC236}">
                <a16:creationId xmlns:a16="http://schemas.microsoft.com/office/drawing/2014/main" id="{D99AE8E5-39E8-4AAE-BC8A-2E381F428C79}"/>
              </a:ext>
            </a:extLst>
          </p:cNvPr>
          <p:cNvGrpSpPr/>
          <p:nvPr/>
        </p:nvGrpSpPr>
        <p:grpSpPr>
          <a:xfrm>
            <a:off x="432000" y="1875360"/>
            <a:ext cx="2780952" cy="4279830"/>
            <a:chOff x="432000" y="1442350"/>
            <a:chExt cx="2780952" cy="4279830"/>
          </a:xfrm>
        </p:grpSpPr>
        <p:pic>
          <p:nvPicPr>
            <p:cNvPr id="10" name="Εικόνα 9">
              <a:extLst>
                <a:ext uri="{FF2B5EF4-FFF2-40B4-BE49-F238E27FC236}">
                  <a16:creationId xmlns:a16="http://schemas.microsoft.com/office/drawing/2014/main" id="{B9B2152F-5AEE-4882-8E8D-013025918200}"/>
                </a:ext>
              </a:extLst>
            </p:cNvPr>
            <p:cNvPicPr>
              <a:picLocks noChangeAspect="1"/>
            </p:cNvPicPr>
            <p:nvPr/>
          </p:nvPicPr>
          <p:blipFill>
            <a:blip r:embed="rId2"/>
            <a:stretch>
              <a:fillRect/>
            </a:stretch>
          </p:blipFill>
          <p:spPr>
            <a:xfrm>
              <a:off x="432000" y="1442350"/>
              <a:ext cx="2780952" cy="4219048"/>
            </a:xfrm>
            <a:prstGeom prst="rect">
              <a:avLst/>
            </a:prstGeom>
          </p:spPr>
        </p:pic>
        <p:sp>
          <p:nvSpPr>
            <p:cNvPr id="7" name="TextBox 6">
              <a:extLst>
                <a:ext uri="{FF2B5EF4-FFF2-40B4-BE49-F238E27FC236}">
                  <a16:creationId xmlns:a16="http://schemas.microsoft.com/office/drawing/2014/main" id="{F50DDA6D-EBDB-455B-9E35-2AF3A7298284}"/>
                </a:ext>
              </a:extLst>
            </p:cNvPr>
            <p:cNvSpPr txBox="1"/>
            <p:nvPr/>
          </p:nvSpPr>
          <p:spPr>
            <a:xfrm>
              <a:off x="1762897" y="3509319"/>
              <a:ext cx="461319" cy="148281"/>
            </a:xfrm>
            <a:prstGeom prst="rect">
              <a:avLst/>
            </a:prstGeom>
            <a:noFill/>
          </p:spPr>
          <p:txBody>
            <a:bodyPr wrap="square" lIns="0" tIns="0" rIns="0" bIns="0" rtlCol="0">
              <a:noAutofit/>
            </a:bodyPr>
            <a:lstStyle/>
            <a:p>
              <a:pPr algn="l"/>
              <a:endParaRPr lang="el-GR" sz="1200" dirty="0">
                <a:solidFill>
                  <a:schemeClr val="tx1">
                    <a:lumMod val="75000"/>
                    <a:lumOff val="25000"/>
                  </a:schemeClr>
                </a:solidFill>
                <a:latin typeface="+mn-lt"/>
              </a:endParaRPr>
            </a:p>
          </p:txBody>
        </p:sp>
        <p:sp>
          <p:nvSpPr>
            <p:cNvPr id="9" name="Οβάλ 8">
              <a:extLst>
                <a:ext uri="{FF2B5EF4-FFF2-40B4-BE49-F238E27FC236}">
                  <a16:creationId xmlns:a16="http://schemas.microsoft.com/office/drawing/2014/main" id="{F15A98AF-2E2C-4192-88B8-E75170D54A20}"/>
                </a:ext>
              </a:extLst>
            </p:cNvPr>
            <p:cNvSpPr/>
            <p:nvPr/>
          </p:nvSpPr>
          <p:spPr>
            <a:xfrm>
              <a:off x="635672" y="3825999"/>
              <a:ext cx="531808" cy="189618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9B9A18D9-203A-4EDC-A802-7D13FA5A3008}"/>
                </a:ext>
              </a:extLst>
            </p:cNvPr>
            <p:cNvSpPr txBox="1"/>
            <p:nvPr/>
          </p:nvSpPr>
          <p:spPr>
            <a:xfrm rot="16200000">
              <a:off x="84551" y="4497860"/>
              <a:ext cx="1634050" cy="411892"/>
            </a:xfrm>
            <a:prstGeom prst="rect">
              <a:avLst/>
            </a:prstGeom>
            <a:noFill/>
          </p:spPr>
          <p:txBody>
            <a:bodyPr wrap="square" lIns="0" tIns="0" rIns="0" bIns="0" rtlCol="0">
              <a:noAutofit/>
            </a:bodyPr>
            <a:lstStyle/>
            <a:p>
              <a:r>
                <a:rPr lang="el-GR"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Διαχειριστής</a:t>
              </a:r>
            </a:p>
            <a:p>
              <a:pPr algn="l"/>
              <a:endParaRPr lang="el-GR" sz="1200" dirty="0">
                <a:solidFill>
                  <a:schemeClr val="tx1">
                    <a:lumMod val="75000"/>
                    <a:lumOff val="25000"/>
                  </a:schemeClr>
                </a:solidFill>
                <a:latin typeface="+mn-lt"/>
              </a:endParaRPr>
            </a:p>
          </p:txBody>
        </p:sp>
      </p:grpSp>
    </p:spTree>
    <p:extLst>
      <p:ext uri="{BB962C8B-B14F-4D97-AF65-F5344CB8AC3E}">
        <p14:creationId xmlns:p14="http://schemas.microsoft.com/office/powerpoint/2010/main" val="18439609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D39CF7C0-2FC1-4745-A84D-DB313FA9CB35}"/>
              </a:ext>
            </a:extLst>
          </p:cNvPr>
          <p:cNvSpPr>
            <a:spLocks noGrp="1"/>
          </p:cNvSpPr>
          <p:nvPr>
            <p:ph type="ctrTitle"/>
          </p:nvPr>
        </p:nvSpPr>
        <p:spPr>
          <a:xfrm>
            <a:off x="432000" y="148365"/>
            <a:ext cx="5628286" cy="800192"/>
          </a:xfrm>
        </p:spPr>
        <p:txBody>
          <a:bodyPr/>
          <a:lstStyle/>
          <a:p>
            <a:pPr algn="ctr"/>
            <a:r>
              <a:rPr lang="el-GR" sz="2800" dirty="0"/>
              <a:t>Κατηγορία Χρήστη: Εθελοντής</a:t>
            </a:r>
          </a:p>
        </p:txBody>
      </p:sp>
      <p:sp>
        <p:nvSpPr>
          <p:cNvPr id="4" name="Υπότιτλος 3">
            <a:extLst>
              <a:ext uri="{FF2B5EF4-FFF2-40B4-BE49-F238E27FC236}">
                <a16:creationId xmlns:a16="http://schemas.microsoft.com/office/drawing/2014/main" id="{DC165725-39B5-4A47-96A4-77A08ECC0D92}"/>
              </a:ext>
            </a:extLst>
          </p:cNvPr>
          <p:cNvSpPr>
            <a:spLocks noGrp="1"/>
          </p:cNvSpPr>
          <p:nvPr>
            <p:ph type="subTitle" idx="1"/>
          </p:nvPr>
        </p:nvSpPr>
        <p:spPr>
          <a:xfrm>
            <a:off x="6060286" y="148364"/>
            <a:ext cx="5400370" cy="6006825"/>
          </a:xfrm>
        </p:spPr>
        <p:txBody>
          <a:bodyPr/>
          <a:lstStyle/>
          <a:p>
            <a:pPr algn="ctr"/>
            <a:r>
              <a:rPr lang="el-GR" sz="2400" b="1" u="sng" dirty="0"/>
              <a:t>Δικαιώματα εθελοντή</a:t>
            </a:r>
          </a:p>
          <a:p>
            <a:pPr algn="ctr"/>
            <a:endParaRPr lang="el-GR" sz="2400" b="1" u="sng" dirty="0"/>
          </a:p>
          <a:p>
            <a:pPr marL="285750" indent="-285750" algn="l">
              <a:buFont typeface="Arial" panose="020B0604020202020204" pitchFamily="34" charset="0"/>
              <a:buChar char="•"/>
            </a:pPr>
            <a:r>
              <a:rPr lang="el-GR" sz="1800" dirty="0"/>
              <a:t>Πρόσβαση σε όλο το πλήθος των δεδομένων, πέρα των στοιχείων των υπόλοιπων εθελοντών, των προγραμμάτων εθελοντισμού </a:t>
            </a:r>
          </a:p>
          <a:p>
            <a:pPr marL="285750" indent="-285750" algn="l">
              <a:buFont typeface="Arial" panose="020B0604020202020204" pitchFamily="34" charset="0"/>
              <a:buChar char="•"/>
            </a:pPr>
            <a:r>
              <a:rPr lang="el-GR" sz="1800" dirty="0"/>
              <a:t>Καταχώρηση πληροφοριών σχετικά με τα είδη των πουλιών της βάσης δεδομένων</a:t>
            </a:r>
          </a:p>
          <a:p>
            <a:pPr marL="285750" indent="-285750" algn="l">
              <a:buFont typeface="Arial" panose="020B0604020202020204" pitchFamily="34" charset="0"/>
              <a:buChar char="•"/>
            </a:pPr>
            <a:r>
              <a:rPr lang="el-GR" sz="1800" dirty="0"/>
              <a:t>Δυνατότητα προσθήκης και ανανέωσης μιας εγγραφής. Οι αλλαγές αυτές θα τίθενται σε στάδιο «αναμονής έγκρισης»</a:t>
            </a:r>
          </a:p>
          <a:p>
            <a:pPr marL="285750" indent="-285750" algn="l">
              <a:buFont typeface="Arial" panose="020B0604020202020204" pitchFamily="34" charset="0"/>
              <a:buChar char="•"/>
            </a:pPr>
            <a:r>
              <a:rPr lang="el-GR" sz="1800" dirty="0"/>
              <a:t>Αποδοχή ανάθεσης εθελοντικού προγράμματος</a:t>
            </a:r>
          </a:p>
          <a:p>
            <a:pPr marL="285750" indent="-285750" algn="l">
              <a:buFont typeface="Arial" panose="020B0604020202020204" pitchFamily="34" charset="0"/>
              <a:buChar char="•"/>
            </a:pPr>
            <a:r>
              <a:rPr lang="el-GR" sz="1800" dirty="0"/>
              <a:t>Εκτέλεση του προγράμματος και εισαγωγή των σχετικών αποτελεσμάτων αυτού στη βάση δεδομένων</a:t>
            </a:r>
          </a:p>
          <a:p>
            <a:pPr algn="ctr"/>
            <a:endParaRPr lang="el-GR" sz="1800" dirty="0"/>
          </a:p>
        </p:txBody>
      </p:sp>
      <p:sp>
        <p:nvSpPr>
          <p:cNvPr id="5" name="Θέση αριθμού διαφάνειας 4">
            <a:extLst>
              <a:ext uri="{FF2B5EF4-FFF2-40B4-BE49-F238E27FC236}">
                <a16:creationId xmlns:a16="http://schemas.microsoft.com/office/drawing/2014/main" id="{93240EEB-C441-49AE-B196-BC1F4E4FE7B9}"/>
              </a:ext>
            </a:extLst>
          </p:cNvPr>
          <p:cNvSpPr>
            <a:spLocks noGrp="1"/>
          </p:cNvSpPr>
          <p:nvPr>
            <p:ph type="sldNum" sz="quarter" idx="14"/>
          </p:nvPr>
        </p:nvSpPr>
        <p:spPr/>
        <p:txBody>
          <a:bodyPr/>
          <a:lstStyle/>
          <a:p>
            <a:pPr rtl="0"/>
            <a:fld id="{19B51A1E-902D-48AF-9020-955120F399B6}" type="slidenum">
              <a:rPr lang="el-GR" smtClean="0"/>
              <a:pPr rtl="0"/>
              <a:t>8</a:t>
            </a:fld>
            <a:endParaRPr lang="el-GR" dirty="0"/>
          </a:p>
        </p:txBody>
      </p:sp>
      <p:grpSp>
        <p:nvGrpSpPr>
          <p:cNvPr id="10" name="Ομάδα 9">
            <a:extLst>
              <a:ext uri="{FF2B5EF4-FFF2-40B4-BE49-F238E27FC236}">
                <a16:creationId xmlns:a16="http://schemas.microsoft.com/office/drawing/2014/main" id="{CF9E695C-1F49-4D34-964A-95C56F7E4278}"/>
              </a:ext>
            </a:extLst>
          </p:cNvPr>
          <p:cNvGrpSpPr/>
          <p:nvPr/>
        </p:nvGrpSpPr>
        <p:grpSpPr>
          <a:xfrm>
            <a:off x="432000" y="1888522"/>
            <a:ext cx="3344091" cy="4266667"/>
            <a:chOff x="267964" y="1376261"/>
            <a:chExt cx="3344091" cy="4266667"/>
          </a:xfrm>
        </p:grpSpPr>
        <p:pic>
          <p:nvPicPr>
            <p:cNvPr id="7" name="Εικόνα 6">
              <a:extLst>
                <a:ext uri="{FF2B5EF4-FFF2-40B4-BE49-F238E27FC236}">
                  <a16:creationId xmlns:a16="http://schemas.microsoft.com/office/drawing/2014/main" id="{E6B298F0-7E68-4F10-9D47-E057F0F48ED2}"/>
                </a:ext>
              </a:extLst>
            </p:cNvPr>
            <p:cNvPicPr>
              <a:picLocks noChangeAspect="1"/>
            </p:cNvPicPr>
            <p:nvPr/>
          </p:nvPicPr>
          <p:blipFill>
            <a:blip r:embed="rId2"/>
            <a:stretch>
              <a:fillRect/>
            </a:stretch>
          </p:blipFill>
          <p:spPr>
            <a:xfrm>
              <a:off x="761189" y="1376261"/>
              <a:ext cx="2685714" cy="4266667"/>
            </a:xfrm>
            <a:prstGeom prst="rect">
              <a:avLst/>
            </a:prstGeom>
          </p:spPr>
        </p:pic>
        <p:sp>
          <p:nvSpPr>
            <p:cNvPr id="9" name="Οβάλ 8">
              <a:extLst>
                <a:ext uri="{FF2B5EF4-FFF2-40B4-BE49-F238E27FC236}">
                  <a16:creationId xmlns:a16="http://schemas.microsoft.com/office/drawing/2014/main" id="{E1FD3472-250F-476D-AF21-2D2D48F2D8F4}"/>
                </a:ext>
              </a:extLst>
            </p:cNvPr>
            <p:cNvSpPr/>
            <p:nvPr/>
          </p:nvSpPr>
          <p:spPr>
            <a:xfrm>
              <a:off x="1112107" y="3830594"/>
              <a:ext cx="1655806" cy="5436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93AD2148-1574-4162-B42E-05DD2530BFF6}"/>
                </a:ext>
              </a:extLst>
            </p:cNvPr>
            <p:cNvSpPr/>
            <p:nvPr/>
          </p:nvSpPr>
          <p:spPr>
            <a:xfrm>
              <a:off x="267964" y="3830594"/>
              <a:ext cx="3344091" cy="461665"/>
            </a:xfrm>
            <a:prstGeom prst="rect">
              <a:avLst/>
            </a:prstGeom>
            <a:noFill/>
          </p:spPr>
          <p:txBody>
            <a:bodyPr wrap="square" lIns="91440" tIns="45720" rIns="91440" bIns="45720">
              <a:spAutoFit/>
            </a:bodyPr>
            <a:lstStyle/>
            <a:p>
              <a:pPr algn="ctr"/>
              <a:r>
                <a:rPr lang="el-GR"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Εθελοντής</a:t>
              </a:r>
              <a:endParaRPr lang="el-GR"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spTree>
    <p:extLst>
      <p:ext uri="{BB962C8B-B14F-4D97-AF65-F5344CB8AC3E}">
        <p14:creationId xmlns:p14="http://schemas.microsoft.com/office/powerpoint/2010/main" val="42828911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D39CF7C0-2FC1-4745-A84D-DB313FA9CB35}"/>
              </a:ext>
            </a:extLst>
          </p:cNvPr>
          <p:cNvSpPr>
            <a:spLocks noGrp="1"/>
          </p:cNvSpPr>
          <p:nvPr>
            <p:ph type="ctrTitle"/>
          </p:nvPr>
        </p:nvSpPr>
        <p:spPr>
          <a:xfrm>
            <a:off x="432000" y="148364"/>
            <a:ext cx="5910434" cy="1388335"/>
          </a:xfrm>
        </p:spPr>
        <p:txBody>
          <a:bodyPr/>
          <a:lstStyle/>
          <a:p>
            <a:pPr algn="ctr"/>
            <a:r>
              <a:rPr lang="el-GR" sz="2800"/>
              <a:t>Κατηγορία Χρήστη:</a:t>
            </a:r>
            <a:br>
              <a:rPr lang="el-GR" sz="2800" dirty="0"/>
            </a:br>
            <a:r>
              <a:rPr lang="el-GR" sz="2800" dirty="0"/>
              <a:t> Επισκέπτη - Μη εγγεγραμμένου χρήστη</a:t>
            </a:r>
          </a:p>
        </p:txBody>
      </p:sp>
      <p:sp>
        <p:nvSpPr>
          <p:cNvPr id="4" name="Υπότιτλος 3">
            <a:extLst>
              <a:ext uri="{FF2B5EF4-FFF2-40B4-BE49-F238E27FC236}">
                <a16:creationId xmlns:a16="http://schemas.microsoft.com/office/drawing/2014/main" id="{DC165725-39B5-4A47-96A4-77A08ECC0D92}"/>
              </a:ext>
            </a:extLst>
          </p:cNvPr>
          <p:cNvSpPr>
            <a:spLocks noGrp="1"/>
          </p:cNvSpPr>
          <p:nvPr>
            <p:ph type="subTitle" idx="1"/>
          </p:nvPr>
        </p:nvSpPr>
        <p:spPr>
          <a:xfrm>
            <a:off x="6359630" y="148364"/>
            <a:ext cx="5400370" cy="5843874"/>
          </a:xfrm>
        </p:spPr>
        <p:txBody>
          <a:bodyPr/>
          <a:lstStyle/>
          <a:p>
            <a:pPr algn="ctr"/>
            <a:r>
              <a:rPr lang="el-GR" sz="2400" b="1" u="sng" dirty="0"/>
              <a:t>Δικαιώματα Επισκέπτη - Μη εγγεγραμμένου χρήστη</a:t>
            </a:r>
          </a:p>
          <a:p>
            <a:pPr algn="ctr"/>
            <a:endParaRPr lang="el-GR" sz="2400" b="1" u="sng" dirty="0"/>
          </a:p>
          <a:p>
            <a:pPr marL="285750" indent="-285750" algn="ctr">
              <a:buFont typeface="Arial" panose="020B0604020202020204" pitchFamily="34" charset="0"/>
              <a:buChar char="•"/>
            </a:pPr>
            <a:r>
              <a:rPr lang="el-GR" sz="1800" dirty="0"/>
              <a:t>Δυνατότητα προσπέλασης όλων των δεδομένων που έχουν σχέση με τα χαρακτηριστικά γνωρίσματα των πτηνών και τους βιοτόπους που αυτά κατοικούν</a:t>
            </a:r>
          </a:p>
        </p:txBody>
      </p:sp>
      <p:sp>
        <p:nvSpPr>
          <p:cNvPr id="5" name="Θέση αριθμού διαφάνειας 4">
            <a:extLst>
              <a:ext uri="{FF2B5EF4-FFF2-40B4-BE49-F238E27FC236}">
                <a16:creationId xmlns:a16="http://schemas.microsoft.com/office/drawing/2014/main" id="{93240EEB-C441-49AE-B196-BC1F4E4FE7B9}"/>
              </a:ext>
            </a:extLst>
          </p:cNvPr>
          <p:cNvSpPr>
            <a:spLocks noGrp="1"/>
          </p:cNvSpPr>
          <p:nvPr>
            <p:ph type="sldNum" sz="quarter" idx="14"/>
          </p:nvPr>
        </p:nvSpPr>
        <p:spPr/>
        <p:txBody>
          <a:bodyPr/>
          <a:lstStyle/>
          <a:p>
            <a:pPr rtl="0"/>
            <a:fld id="{19B51A1E-902D-48AF-9020-955120F399B6}" type="slidenum">
              <a:rPr lang="el-GR" smtClean="0"/>
              <a:pPr rtl="0"/>
              <a:t>9</a:t>
            </a:fld>
            <a:endParaRPr lang="el-GR" dirty="0"/>
          </a:p>
        </p:txBody>
      </p:sp>
      <p:grpSp>
        <p:nvGrpSpPr>
          <p:cNvPr id="9" name="Ομάδα 8">
            <a:extLst>
              <a:ext uri="{FF2B5EF4-FFF2-40B4-BE49-F238E27FC236}">
                <a16:creationId xmlns:a16="http://schemas.microsoft.com/office/drawing/2014/main" id="{EA132C66-E14D-45D6-840E-A62A04B670A2}"/>
              </a:ext>
            </a:extLst>
          </p:cNvPr>
          <p:cNvGrpSpPr/>
          <p:nvPr/>
        </p:nvGrpSpPr>
        <p:grpSpPr>
          <a:xfrm>
            <a:off x="-70624" y="2221852"/>
            <a:ext cx="3344091" cy="3895238"/>
            <a:chOff x="-70624" y="2221852"/>
            <a:chExt cx="3344091" cy="3895238"/>
          </a:xfrm>
        </p:grpSpPr>
        <p:pic>
          <p:nvPicPr>
            <p:cNvPr id="7" name="Εικόνα 6">
              <a:extLst>
                <a:ext uri="{FF2B5EF4-FFF2-40B4-BE49-F238E27FC236}">
                  <a16:creationId xmlns:a16="http://schemas.microsoft.com/office/drawing/2014/main" id="{0AABEEAB-1A5B-4058-95BC-1724CC29D79A}"/>
                </a:ext>
              </a:extLst>
            </p:cNvPr>
            <p:cNvPicPr>
              <a:picLocks noChangeAspect="1"/>
            </p:cNvPicPr>
            <p:nvPr/>
          </p:nvPicPr>
          <p:blipFill>
            <a:blip r:embed="rId2"/>
            <a:stretch>
              <a:fillRect/>
            </a:stretch>
          </p:blipFill>
          <p:spPr>
            <a:xfrm>
              <a:off x="432000" y="2221852"/>
              <a:ext cx="2695238" cy="3895238"/>
            </a:xfrm>
            <a:prstGeom prst="rect">
              <a:avLst/>
            </a:prstGeom>
          </p:spPr>
        </p:pic>
        <p:sp>
          <p:nvSpPr>
            <p:cNvPr id="10" name="Οβάλ 9">
              <a:extLst>
                <a:ext uri="{FF2B5EF4-FFF2-40B4-BE49-F238E27FC236}">
                  <a16:creationId xmlns:a16="http://schemas.microsoft.com/office/drawing/2014/main" id="{92FBBB92-AD42-4369-9D35-94A82AEABCAA}"/>
                </a:ext>
              </a:extLst>
            </p:cNvPr>
            <p:cNvSpPr/>
            <p:nvPr/>
          </p:nvSpPr>
          <p:spPr>
            <a:xfrm>
              <a:off x="773519" y="4279015"/>
              <a:ext cx="1655806" cy="5436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93AD2148-1574-4162-B42E-05DD2530BFF6}"/>
                </a:ext>
              </a:extLst>
            </p:cNvPr>
            <p:cNvSpPr/>
            <p:nvPr/>
          </p:nvSpPr>
          <p:spPr>
            <a:xfrm>
              <a:off x="-70624" y="4279015"/>
              <a:ext cx="3344091" cy="461665"/>
            </a:xfrm>
            <a:prstGeom prst="rect">
              <a:avLst/>
            </a:prstGeom>
            <a:noFill/>
          </p:spPr>
          <p:txBody>
            <a:bodyPr wrap="square" lIns="91440" tIns="45720" rIns="91440" bIns="45720">
              <a:spAutoFit/>
            </a:bodyPr>
            <a:lstStyle/>
            <a:p>
              <a:pPr algn="ctr"/>
              <a:r>
                <a:rPr lang="el-GR"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Επισκέπτης</a:t>
              </a:r>
              <a:endParaRPr lang="el-GR"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spTree>
    <p:extLst>
      <p:ext uri="{BB962C8B-B14F-4D97-AF65-F5344CB8AC3E}">
        <p14:creationId xmlns:p14="http://schemas.microsoft.com/office/powerpoint/2010/main" val="2087792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Θέμα του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5952_TF16411175.potx" id="{F353C6DB-CAB8-4ACB-A200-E519AC3EA976}" vid="{1B4CE415-7755-4B1E-AD42-1B875E61ACC3}"/>
    </a:ext>
  </a:extLst>
</a:theme>
</file>

<file path=ppt/theme/theme2.xml><?xml version="1.0" encoding="utf-8"?>
<a:theme xmlns:a="http://schemas.openxmlformats.org/drawingml/2006/main" name="Προσαρμοσμένη σχεδίαση">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Πράσινη συνοπτική παρουσίαση</Template>
  <TotalTime>0</TotalTime>
  <Words>984</Words>
  <Application>Microsoft Office PowerPoint</Application>
  <PresentationFormat>Widescreen</PresentationFormat>
  <Paragraphs>179</Paragraphs>
  <Slides>18</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Berlin Sans FB</vt:lpstr>
      <vt:lpstr>Calibri</vt:lpstr>
      <vt:lpstr>Calibri Light</vt:lpstr>
      <vt:lpstr>Rockwell</vt:lpstr>
      <vt:lpstr>Times New Roman</vt:lpstr>
      <vt:lpstr>Wingdings</vt:lpstr>
      <vt:lpstr>Θέμα του Office</vt:lpstr>
      <vt:lpstr>Προσαρμοσμένη σχεδίαση</vt:lpstr>
      <vt:lpstr>    Birdwatching  Database</vt:lpstr>
      <vt:lpstr>Σχετικά με εμάς</vt:lpstr>
      <vt:lpstr>Σκοπός του έργου </vt:lpstr>
      <vt:lpstr>Το πρόβλημα</vt:lpstr>
      <vt:lpstr>Η λύση &amp; τα αποτελέσματα</vt:lpstr>
      <vt:lpstr>Παρουσίαση δομής της  </vt:lpstr>
      <vt:lpstr>Κατηγορία Χρήστη: Διαχειριστής</vt:lpstr>
      <vt:lpstr>Κατηγορία Χρήστη: Εθελοντής</vt:lpstr>
      <vt:lpstr>Κατηγορία Χρήστη:  Επισκέπτη - Μη εγγεγραμμένου χρήστη</vt:lpstr>
      <vt:lpstr>Εσωτερική Δομή / Οντότητες + Σχέσεις</vt:lpstr>
      <vt:lpstr>Όψεις</vt:lpstr>
      <vt:lpstr>Τι όμως υπόσχεται η ανάπτυξη της Birdwatching Database ;</vt:lpstr>
      <vt:lpstr>Πώς το επιτυγχάνουμε αυτό;</vt:lpstr>
      <vt:lpstr>Χρηματοδότηση</vt:lpstr>
      <vt:lpstr>Στρατηγική ανάπτυξης</vt:lpstr>
      <vt:lpstr>Προγράμματα LIFE (2009-2016)</vt:lpstr>
      <vt:lpstr>Ομάδα 10</vt:lpstr>
      <vt:lpstr>Ευχαριστούμε για την προσοχή σας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Birdwatching  Database</dc:title>
  <dc:creator/>
  <cp:lastModifiedBy/>
  <cp:revision>2</cp:revision>
  <dcterms:created xsi:type="dcterms:W3CDTF">2019-01-03T12:50:01Z</dcterms:created>
  <dcterms:modified xsi:type="dcterms:W3CDTF">2019-01-07T23:02:29Z</dcterms:modified>
</cp:coreProperties>
</file>